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3" r:id="rId5"/>
    <p:sldId id="260" r:id="rId6"/>
    <p:sldId id="261" r:id="rId7"/>
    <p:sldId id="278" r:id="rId8"/>
    <p:sldId id="262" r:id="rId9"/>
    <p:sldId id="280" r:id="rId10"/>
    <p:sldId id="279" r:id="rId11"/>
    <p:sldId id="281" r:id="rId12"/>
    <p:sldId id="282" r:id="rId13"/>
    <p:sldId id="283" r:id="rId14"/>
    <p:sldId id="284" r:id="rId15"/>
    <p:sldId id="285" r:id="rId16"/>
    <p:sldId id="287" r:id="rId17"/>
    <p:sldId id="270" r:id="rId18"/>
    <p:sldId id="276" r:id="rId19"/>
    <p:sldId id="286" r:id="rId20"/>
    <p:sldId id="277" r:id="rId21"/>
    <p:sldId id="288" r:id="rId22"/>
    <p:sldId id="275" r:id="rId23"/>
    <p:sldId id="272" r:id="rId2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F5C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528" y="2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F211B-F5F4-4F66-B7AE-0BD2723B46C1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94E6E-857D-4DF2-85FB-D5A37CF9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081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94E6E-857D-4DF2-85FB-D5A37CF940B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41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251" y="249682"/>
            <a:ext cx="9705975" cy="422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1" i="0">
                <a:solidFill>
                  <a:srgbClr val="829F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1" i="0">
                <a:solidFill>
                  <a:srgbClr val="829F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0624" y="1731419"/>
            <a:ext cx="3552803" cy="39927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564369" cy="102717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629399"/>
            <a:ext cx="12192000" cy="22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1" i="0">
                <a:solidFill>
                  <a:srgbClr val="829F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1" i="0">
                <a:solidFill>
                  <a:srgbClr val="829F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564369" cy="102717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92822"/>
            <a:ext cx="12192000" cy="22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1" i="0">
                <a:solidFill>
                  <a:srgbClr val="829F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0564369" cy="102717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629399"/>
            <a:ext cx="12192000" cy="22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251" y="223265"/>
            <a:ext cx="9705975" cy="4486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1456" y="1235202"/>
            <a:ext cx="10164445" cy="1588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81535" y="6303877"/>
            <a:ext cx="175259" cy="175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1" i="0">
                <a:solidFill>
                  <a:srgbClr val="829F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jp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jpe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8.jp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47.png"/><Relationship Id="rId4" Type="http://schemas.openxmlformats.org/officeDocument/2006/relationships/image" Target="../media/image29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9.png"/><Relationship Id="rId7" Type="http://schemas.openxmlformats.org/officeDocument/2006/relationships/image" Target="../media/image34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5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5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34.jpe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hyperlink" Target="https://clck.ru/3KUCi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lck.ru/3KUD25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hyperlink" Target="mailto:petrishevskayayum@mgpu.ru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21663" y="986027"/>
              <a:ext cx="3226435" cy="986155"/>
            </a:xfrm>
            <a:custGeom>
              <a:avLst/>
              <a:gdLst/>
              <a:ahLst/>
              <a:cxnLst/>
              <a:rect l="l" t="t" r="r" b="b"/>
              <a:pathLst>
                <a:path w="3226435" h="986155">
                  <a:moveTo>
                    <a:pt x="3226308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3226308" y="986027"/>
                  </a:lnTo>
                  <a:lnTo>
                    <a:pt x="3226308" y="0"/>
                  </a:lnTo>
                  <a:close/>
                </a:path>
              </a:pathLst>
            </a:custGeom>
            <a:solidFill>
              <a:srgbClr val="829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7253" y="3024073"/>
            <a:ext cx="995743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dirty="0"/>
              <a:t>Организация</a:t>
            </a:r>
            <a:r>
              <a:rPr sz="4000" spc="-120" dirty="0"/>
              <a:t> </a:t>
            </a:r>
            <a:r>
              <a:rPr sz="4000" dirty="0"/>
              <a:t>турнира</a:t>
            </a:r>
            <a:r>
              <a:rPr sz="4000" spc="-150" dirty="0"/>
              <a:t> </a:t>
            </a:r>
            <a:r>
              <a:rPr sz="4000" spc="-45" dirty="0"/>
              <a:t>КИБЕР-</a:t>
            </a:r>
            <a:r>
              <a:rPr sz="4000" spc="-20" dirty="0"/>
              <a:t>БОЙ. </a:t>
            </a:r>
            <a:r>
              <a:rPr sz="4000" spc="-10" dirty="0"/>
              <a:t>Квалификационный</a:t>
            </a:r>
            <a:r>
              <a:rPr sz="4000" spc="-55" dirty="0"/>
              <a:t> </a:t>
            </a:r>
            <a:r>
              <a:rPr sz="4000" dirty="0"/>
              <a:t>этап</a:t>
            </a:r>
            <a:r>
              <a:rPr sz="4000" spc="-100" dirty="0"/>
              <a:t> </a:t>
            </a:r>
            <a:r>
              <a:rPr sz="4000" dirty="0"/>
              <a:t>№</a:t>
            </a:r>
            <a:r>
              <a:rPr sz="4000" spc="-110" dirty="0"/>
              <a:t> </a:t>
            </a:r>
            <a:r>
              <a:rPr lang="ru-RU" sz="4000" spc="-50" dirty="0" smtClean="0"/>
              <a:t>5</a:t>
            </a:r>
            <a:endParaRPr sz="4000" dirty="0"/>
          </a:p>
        </p:txBody>
      </p:sp>
      <p:grpSp>
        <p:nvGrpSpPr>
          <p:cNvPr id="6" name="object 6"/>
          <p:cNvGrpSpPr/>
          <p:nvPr/>
        </p:nvGrpSpPr>
        <p:grpSpPr>
          <a:xfrm>
            <a:off x="946403" y="749808"/>
            <a:ext cx="3938270" cy="3737610"/>
            <a:chOff x="946403" y="749808"/>
            <a:chExt cx="3938270" cy="3737610"/>
          </a:xfrm>
        </p:grpSpPr>
        <p:sp>
          <p:nvSpPr>
            <p:cNvPr id="7" name="object 7"/>
            <p:cNvSpPr/>
            <p:nvPr/>
          </p:nvSpPr>
          <p:spPr>
            <a:xfrm>
              <a:off x="1122425" y="2870453"/>
              <a:ext cx="0" cy="1617345"/>
            </a:xfrm>
            <a:custGeom>
              <a:avLst/>
              <a:gdLst/>
              <a:ahLst/>
              <a:cxnLst/>
              <a:rect l="l" t="t" r="r" b="b"/>
              <a:pathLst>
                <a:path h="1617345">
                  <a:moveTo>
                    <a:pt x="0" y="0"/>
                  </a:moveTo>
                  <a:lnTo>
                    <a:pt x="0" y="161696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9824" y="862583"/>
              <a:ext cx="2750820" cy="1313815"/>
            </a:xfrm>
            <a:custGeom>
              <a:avLst/>
              <a:gdLst/>
              <a:ahLst/>
              <a:cxnLst/>
              <a:rect l="l" t="t" r="r" b="b"/>
              <a:pathLst>
                <a:path w="2750820" h="1313814">
                  <a:moveTo>
                    <a:pt x="516636" y="903744"/>
                  </a:moveTo>
                  <a:lnTo>
                    <a:pt x="0" y="903744"/>
                  </a:lnTo>
                  <a:lnTo>
                    <a:pt x="0" y="1313688"/>
                  </a:lnTo>
                  <a:lnTo>
                    <a:pt x="516636" y="1313688"/>
                  </a:lnTo>
                  <a:lnTo>
                    <a:pt x="516636" y="903744"/>
                  </a:lnTo>
                  <a:close/>
                </a:path>
                <a:path w="2750820" h="1313814">
                  <a:moveTo>
                    <a:pt x="516636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516636" y="409956"/>
                  </a:lnTo>
                  <a:lnTo>
                    <a:pt x="516636" y="0"/>
                  </a:lnTo>
                  <a:close/>
                </a:path>
                <a:path w="2750820" h="1313814">
                  <a:moveTo>
                    <a:pt x="1636776" y="903744"/>
                  </a:moveTo>
                  <a:lnTo>
                    <a:pt x="1120140" y="903744"/>
                  </a:lnTo>
                  <a:lnTo>
                    <a:pt x="1120140" y="1313688"/>
                  </a:lnTo>
                  <a:lnTo>
                    <a:pt x="1636776" y="1313688"/>
                  </a:lnTo>
                  <a:lnTo>
                    <a:pt x="1636776" y="903744"/>
                  </a:lnTo>
                  <a:close/>
                </a:path>
                <a:path w="2750820" h="1313814">
                  <a:moveTo>
                    <a:pt x="1636776" y="0"/>
                  </a:moveTo>
                  <a:lnTo>
                    <a:pt x="1120140" y="0"/>
                  </a:lnTo>
                  <a:lnTo>
                    <a:pt x="1120140" y="409956"/>
                  </a:lnTo>
                  <a:lnTo>
                    <a:pt x="1636776" y="409956"/>
                  </a:lnTo>
                  <a:lnTo>
                    <a:pt x="1636776" y="0"/>
                  </a:lnTo>
                  <a:close/>
                </a:path>
                <a:path w="2750820" h="1313814">
                  <a:moveTo>
                    <a:pt x="2750820" y="903744"/>
                  </a:moveTo>
                  <a:lnTo>
                    <a:pt x="2234184" y="903744"/>
                  </a:lnTo>
                  <a:lnTo>
                    <a:pt x="2234184" y="1313688"/>
                  </a:lnTo>
                  <a:lnTo>
                    <a:pt x="2750820" y="1313688"/>
                  </a:lnTo>
                  <a:lnTo>
                    <a:pt x="2750820" y="903744"/>
                  </a:lnTo>
                  <a:close/>
                </a:path>
                <a:path w="2750820" h="1313814">
                  <a:moveTo>
                    <a:pt x="2750820" y="0"/>
                  </a:moveTo>
                  <a:lnTo>
                    <a:pt x="2234184" y="0"/>
                  </a:lnTo>
                  <a:lnTo>
                    <a:pt x="2234184" y="409956"/>
                  </a:lnTo>
                  <a:lnTo>
                    <a:pt x="2750820" y="409956"/>
                  </a:lnTo>
                  <a:lnTo>
                    <a:pt x="2750820" y="0"/>
                  </a:lnTo>
                  <a:close/>
                </a:path>
              </a:pathLst>
            </a:custGeom>
            <a:solidFill>
              <a:srgbClr val="829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403" y="749808"/>
              <a:ext cx="3938016" cy="10942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44" y="1753632"/>
            <a:ext cx="5565902" cy="455748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14800" y="1123708"/>
            <a:ext cx="3371215" cy="617855"/>
            <a:chOff x="4084311" y="1178007"/>
            <a:chExt cx="3371215" cy="6178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4311" y="1178007"/>
              <a:ext cx="3371104" cy="592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6532" y="1208531"/>
              <a:ext cx="3023616" cy="586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1084" y="1185671"/>
              <a:ext cx="3282695" cy="5135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8912" y="1222940"/>
            <a:ext cx="266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Выполнение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эксперимента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233" y="1758913"/>
            <a:ext cx="5600795" cy="4542923"/>
          </a:xfrm>
          <a:prstGeom prst="rect">
            <a:avLst/>
          </a:prstGeom>
        </p:spPr>
      </p:pic>
      <p:sp>
        <p:nvSpPr>
          <p:cNvPr id="26" name="Скругленный прямоугольник 25"/>
          <p:cNvSpPr/>
          <p:nvPr/>
        </p:nvSpPr>
        <p:spPr>
          <a:xfrm>
            <a:off x="3200400" y="1758913"/>
            <a:ext cx="304800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148" y="3962400"/>
            <a:ext cx="604423" cy="1788429"/>
          </a:xfrm>
          <a:prstGeom prst="rect">
            <a:avLst/>
          </a:prstGeom>
        </p:spPr>
      </p:pic>
      <p:cxnSp>
        <p:nvCxnSpPr>
          <p:cNvPr id="29" name="Прямая со стрелкой 28"/>
          <p:cNvCxnSpPr>
            <a:stCxn id="27" idx="1"/>
          </p:cNvCxnSpPr>
          <p:nvPr/>
        </p:nvCxnSpPr>
        <p:spPr>
          <a:xfrm flipH="1" flipV="1">
            <a:off x="5029202" y="4648201"/>
            <a:ext cx="484924" cy="19562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2262" y="3962400"/>
            <a:ext cx="587747" cy="1788428"/>
          </a:xfrm>
          <a:prstGeom prst="rect">
            <a:avLst/>
          </a:prstGeom>
        </p:spPr>
      </p:pic>
      <p:sp>
        <p:nvSpPr>
          <p:cNvPr id="27" name="Скругленный прямоугольник 26"/>
          <p:cNvSpPr/>
          <p:nvPr/>
        </p:nvSpPr>
        <p:spPr>
          <a:xfrm>
            <a:off x="5514126" y="3936821"/>
            <a:ext cx="1496273" cy="1814007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5634" y="2743200"/>
            <a:ext cx="920720" cy="256486"/>
          </a:xfrm>
          <a:prstGeom prst="rect">
            <a:avLst/>
          </a:prstGeom>
        </p:spPr>
      </p:pic>
      <p:sp>
        <p:nvSpPr>
          <p:cNvPr id="36" name="Скругленный прямоугольник 35"/>
          <p:cNvSpPr/>
          <p:nvPr/>
        </p:nvSpPr>
        <p:spPr>
          <a:xfrm>
            <a:off x="10891038" y="2743200"/>
            <a:ext cx="1009912" cy="256486"/>
          </a:xfrm>
          <a:prstGeom prst="roundRect">
            <a:avLst>
              <a:gd name="adj" fmla="val 40879"/>
            </a:avLst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>
            <a:stCxn id="36" idx="2"/>
          </p:cNvCxnSpPr>
          <p:nvPr/>
        </p:nvCxnSpPr>
        <p:spPr>
          <a:xfrm flipH="1">
            <a:off x="10935634" y="2999686"/>
            <a:ext cx="460360" cy="20071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Рисунок 42" descr="Picture background"/>
          <p:cNvPicPr/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66" y="1986664"/>
            <a:ext cx="438150" cy="51498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Скругленный прямоугольник 43"/>
          <p:cNvSpPr/>
          <p:nvPr/>
        </p:nvSpPr>
        <p:spPr>
          <a:xfrm>
            <a:off x="5606054" y="1990781"/>
            <a:ext cx="258052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" name="Рисунок 44" descr="Picture background"/>
          <p:cNvPicPr/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904" y="3581400"/>
            <a:ext cx="438150" cy="514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3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14800" y="1123708"/>
            <a:ext cx="3371215" cy="617855"/>
            <a:chOff x="4084311" y="1178007"/>
            <a:chExt cx="3371215" cy="6178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1" y="1178007"/>
              <a:ext cx="3371104" cy="592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6532" y="1208531"/>
              <a:ext cx="3023616" cy="586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1084" y="1185671"/>
              <a:ext cx="3282695" cy="5135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8912" y="1222940"/>
            <a:ext cx="266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Выполнение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эксперимента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166" y="1713668"/>
            <a:ext cx="5624927" cy="458602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0035" y="1749499"/>
            <a:ext cx="5594749" cy="4564526"/>
          </a:xfrm>
          <a:prstGeom prst="rect">
            <a:avLst/>
          </a:prstGeom>
        </p:spPr>
      </p:pic>
      <p:sp>
        <p:nvSpPr>
          <p:cNvPr id="23" name="Скругленный прямоугольник 22"/>
          <p:cNvSpPr/>
          <p:nvPr/>
        </p:nvSpPr>
        <p:spPr>
          <a:xfrm>
            <a:off x="6980948" y="1739471"/>
            <a:ext cx="258052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990600" y="1715848"/>
            <a:ext cx="258052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28" y="1889041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Рисунок 32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675" y="1940248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Рисунок 37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5000" y="3581400"/>
            <a:ext cx="476250" cy="514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00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19" y="1689334"/>
            <a:ext cx="5618181" cy="462469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14800" y="1123708"/>
            <a:ext cx="3371215" cy="617855"/>
            <a:chOff x="4084311" y="1178007"/>
            <a:chExt cx="3371215" cy="6178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4311" y="1178007"/>
              <a:ext cx="3371104" cy="592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6532" y="1208531"/>
              <a:ext cx="3023616" cy="586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1084" y="1185671"/>
              <a:ext cx="3282695" cy="5135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8912" y="1222940"/>
            <a:ext cx="266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Выполнение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эксперимента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66" y="1689333"/>
            <a:ext cx="5652401" cy="4624692"/>
          </a:xfrm>
          <a:prstGeom prst="rect">
            <a:avLst/>
          </a:prstGeom>
        </p:spPr>
      </p:pic>
      <p:sp>
        <p:nvSpPr>
          <p:cNvPr id="18" name="Скругленный прямоугольник 17"/>
          <p:cNvSpPr/>
          <p:nvPr/>
        </p:nvSpPr>
        <p:spPr>
          <a:xfrm>
            <a:off x="2941340" y="1692039"/>
            <a:ext cx="258052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1066800" y="5334000"/>
            <a:ext cx="762000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60" y="1841609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83570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Рисунок 24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598" y="4507091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400" y="4349929"/>
            <a:ext cx="2586237" cy="1928756"/>
          </a:xfrm>
          <a:prstGeom prst="rect">
            <a:avLst/>
          </a:prstGeom>
        </p:spPr>
      </p:pic>
      <p:sp>
        <p:nvSpPr>
          <p:cNvPr id="26" name="Скругленный прямоугольник 25"/>
          <p:cNvSpPr/>
          <p:nvPr/>
        </p:nvSpPr>
        <p:spPr>
          <a:xfrm>
            <a:off x="4757583" y="5948611"/>
            <a:ext cx="576417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88" y="6123748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314" y="4232458"/>
            <a:ext cx="1681086" cy="2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14800" y="1123708"/>
            <a:ext cx="3371215" cy="617855"/>
            <a:chOff x="4084311" y="1178007"/>
            <a:chExt cx="3371215" cy="6178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1" y="1178007"/>
              <a:ext cx="3371104" cy="592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6532" y="1208531"/>
              <a:ext cx="3023616" cy="586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1084" y="1185671"/>
              <a:ext cx="3282695" cy="5135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8912" y="1222940"/>
            <a:ext cx="266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Выполнение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эксперимента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612" y="1689333"/>
            <a:ext cx="5628084" cy="4591723"/>
          </a:xfrm>
          <a:prstGeom prst="rect">
            <a:avLst/>
          </a:prstGeom>
        </p:spPr>
      </p:pic>
      <p:sp>
        <p:nvSpPr>
          <p:cNvPr id="24" name="Скругленный прямоугольник 23"/>
          <p:cNvSpPr/>
          <p:nvPr/>
        </p:nvSpPr>
        <p:spPr>
          <a:xfrm>
            <a:off x="3985774" y="5105401"/>
            <a:ext cx="586226" cy="228600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2857463" y="5334001"/>
            <a:ext cx="723937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2857463" y="4724400"/>
            <a:ext cx="1429558" cy="238502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 descr="Picture background"/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33650" y="4800519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Рисунок 31" descr="Picture background"/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5457921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2764" y="1676012"/>
            <a:ext cx="5641274" cy="4612865"/>
          </a:xfrm>
          <a:prstGeom prst="rect">
            <a:avLst/>
          </a:prstGeom>
        </p:spPr>
      </p:pic>
      <p:sp>
        <p:nvSpPr>
          <p:cNvPr id="33" name="Скругленный прямоугольник 32"/>
          <p:cNvSpPr/>
          <p:nvPr/>
        </p:nvSpPr>
        <p:spPr>
          <a:xfrm>
            <a:off x="9080661" y="5308350"/>
            <a:ext cx="647737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 descr="Picture background"/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323" y="5476782"/>
            <a:ext cx="438150" cy="514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35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14800" y="1123708"/>
            <a:ext cx="3371215" cy="617855"/>
            <a:chOff x="4084311" y="1178007"/>
            <a:chExt cx="3371215" cy="6178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1" y="1178007"/>
              <a:ext cx="3371104" cy="592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6532" y="1208531"/>
              <a:ext cx="3023616" cy="586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1084" y="1185671"/>
              <a:ext cx="3282695" cy="5135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8912" y="1222940"/>
            <a:ext cx="266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Выполнение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эксперимента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/>
          <a:srcRect r="591"/>
          <a:stretch/>
        </p:blipFill>
        <p:spPr>
          <a:xfrm>
            <a:off x="267023" y="1687307"/>
            <a:ext cx="5600377" cy="461657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576" y="4343400"/>
            <a:ext cx="1495425" cy="295275"/>
          </a:xfrm>
          <a:prstGeom prst="rect">
            <a:avLst/>
          </a:prstGeom>
        </p:spPr>
      </p:pic>
      <p:cxnSp>
        <p:nvCxnSpPr>
          <p:cNvPr id="13" name="Прямая со стрелкой 12"/>
          <p:cNvCxnSpPr/>
          <p:nvPr/>
        </p:nvCxnSpPr>
        <p:spPr>
          <a:xfrm>
            <a:off x="1295400" y="3733800"/>
            <a:ext cx="762000" cy="685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1295400" y="3733800"/>
            <a:ext cx="1295400" cy="685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642" y="1687307"/>
            <a:ext cx="5669647" cy="461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14800" y="1123708"/>
            <a:ext cx="3371215" cy="617855"/>
            <a:chOff x="4084311" y="1178007"/>
            <a:chExt cx="3371215" cy="6178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1" y="1178007"/>
              <a:ext cx="3371104" cy="592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6532" y="1208531"/>
              <a:ext cx="3023616" cy="586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1084" y="1185671"/>
              <a:ext cx="3282695" cy="5135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8912" y="1222940"/>
            <a:ext cx="266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Выполнение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эксперимента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23" y="1692800"/>
            <a:ext cx="5615864" cy="461107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073" y="1720643"/>
            <a:ext cx="5570527" cy="4559489"/>
          </a:xfrm>
          <a:prstGeom prst="rect">
            <a:avLst/>
          </a:prstGeom>
        </p:spPr>
      </p:pic>
      <p:sp>
        <p:nvSpPr>
          <p:cNvPr id="17" name="Скругленный прямоугольник 16"/>
          <p:cNvSpPr/>
          <p:nvPr/>
        </p:nvSpPr>
        <p:spPr>
          <a:xfrm>
            <a:off x="8009463" y="4343400"/>
            <a:ext cx="647737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574" y="4470109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828800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261" y="2498672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313" y="4235477"/>
            <a:ext cx="438150" cy="514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7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14800" y="1123708"/>
            <a:ext cx="3371215" cy="617855"/>
            <a:chOff x="4084311" y="1178007"/>
            <a:chExt cx="3371215" cy="6178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1" y="1178007"/>
              <a:ext cx="3371104" cy="592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6532" y="1208531"/>
              <a:ext cx="3023616" cy="586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1084" y="1185671"/>
              <a:ext cx="3282695" cy="5135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8912" y="1222940"/>
            <a:ext cx="266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Выполнение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эксперимента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05" y="1703362"/>
            <a:ext cx="5630382" cy="462655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8688" y="1717592"/>
            <a:ext cx="5662568" cy="461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39331" y="1757127"/>
            <a:ext cx="3371215" cy="617855"/>
            <a:chOff x="2339331" y="1757127"/>
            <a:chExt cx="3371215" cy="6178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1" y="1757127"/>
              <a:ext cx="3371104" cy="592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3660" y="1787652"/>
              <a:ext cx="2819400" cy="586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6104" y="1764792"/>
              <a:ext cx="3282696" cy="5135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765298" y="1856994"/>
            <a:ext cx="246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КРИТЕРИИ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ОЦЕНИВАНИЯ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1575942" y="2706751"/>
            <a:ext cx="6806058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3399"/>
                </a:solidFill>
                <a:latin typeface="Calibri"/>
                <a:cs typeface="Calibri"/>
              </a:rPr>
              <a:t>К1</a:t>
            </a:r>
            <a:r>
              <a:rPr sz="2400" b="1" spc="-4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3399"/>
                </a:solidFill>
                <a:latin typeface="Calibri"/>
                <a:cs typeface="Calibri"/>
              </a:rPr>
              <a:t>–</a:t>
            </a:r>
            <a:r>
              <a:rPr sz="2400" spc="-3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lang="ru-RU" sz="2400" spc="-10" dirty="0" smtClean="0">
                <a:solidFill>
                  <a:srgbClr val="003399"/>
                </a:solidFill>
                <a:latin typeface="Calibri"/>
                <a:cs typeface="Calibri"/>
              </a:rPr>
              <a:t>Создание случайного испытания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3399"/>
                </a:solidFill>
                <a:latin typeface="Calibri"/>
                <a:cs typeface="Calibri"/>
              </a:rPr>
              <a:t>К2</a:t>
            </a:r>
            <a:r>
              <a:rPr sz="2400" b="1" spc="-4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3399"/>
                </a:solidFill>
                <a:latin typeface="Calibri"/>
                <a:cs typeface="Calibri"/>
              </a:rPr>
              <a:t>–</a:t>
            </a:r>
            <a:r>
              <a:rPr sz="2400" spc="-2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lang="ru-RU" sz="2400" spc="-10" dirty="0" smtClean="0">
                <a:solidFill>
                  <a:srgbClr val="003399"/>
                </a:solidFill>
                <a:latin typeface="Calibri"/>
                <a:cs typeface="Calibri"/>
              </a:rPr>
              <a:t>Вычисление функции от случайного испытания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3399"/>
                </a:solidFill>
                <a:latin typeface="Calibri"/>
                <a:cs typeface="Calibri"/>
              </a:rPr>
              <a:t>К3</a:t>
            </a:r>
            <a:r>
              <a:rPr sz="2400" b="1" spc="-5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3399"/>
                </a:solidFill>
                <a:latin typeface="Calibri"/>
                <a:cs typeface="Calibri"/>
              </a:rPr>
              <a:t>–</a:t>
            </a:r>
            <a:r>
              <a:rPr sz="2400" spc="-3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003399"/>
                </a:solidFill>
                <a:latin typeface="Calibri"/>
                <a:cs typeface="Calibri"/>
              </a:rPr>
              <a:t>Операции с таблицей</a:t>
            </a:r>
            <a:endParaRPr lang="ru-RU" sz="2400" spc="-10" dirty="0" smtClean="0">
              <a:solidFill>
                <a:srgbClr val="003399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ru-RU" sz="2400" b="1" dirty="0" smtClean="0">
                <a:solidFill>
                  <a:srgbClr val="003399"/>
                </a:solidFill>
                <a:latin typeface="Calibri"/>
                <a:cs typeface="Calibri"/>
              </a:rPr>
              <a:t>К4</a:t>
            </a:r>
            <a:r>
              <a:rPr lang="ru-RU" sz="2400" b="1" spc="-55" dirty="0" smtClean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003399"/>
                </a:solidFill>
                <a:latin typeface="Calibri"/>
                <a:cs typeface="Calibri"/>
              </a:rPr>
              <a:t>–</a:t>
            </a:r>
            <a:r>
              <a:rPr lang="ru-RU" sz="2400" spc="-35" dirty="0" smtClean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003399"/>
                </a:solidFill>
                <a:latin typeface="Calibri"/>
                <a:cs typeface="Calibri"/>
              </a:rPr>
              <a:t>Вычисление вероятности</a:t>
            </a:r>
            <a:endParaRPr lang="ru-RU" sz="2400" spc="-20" dirty="0" smtClean="0">
              <a:solidFill>
                <a:srgbClr val="003399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ru-RU" sz="2400" b="1" dirty="0" smtClean="0">
                <a:solidFill>
                  <a:srgbClr val="003399"/>
                </a:solidFill>
                <a:latin typeface="Calibri"/>
                <a:cs typeface="Calibri"/>
              </a:rPr>
              <a:t>К5</a:t>
            </a:r>
            <a:r>
              <a:rPr lang="ru-RU" sz="2400" b="1" spc="-55" dirty="0" smtClean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003399"/>
                </a:solidFill>
                <a:latin typeface="Calibri"/>
                <a:cs typeface="Calibri"/>
              </a:rPr>
              <a:t>–</a:t>
            </a:r>
            <a:r>
              <a:rPr lang="ru-RU" sz="2400" spc="-35" dirty="0" smtClean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003399"/>
                </a:solidFill>
                <a:latin typeface="Calibri"/>
                <a:cs typeface="Calibri"/>
              </a:rPr>
              <a:t>Построение графика </a:t>
            </a:r>
            <a:endParaRPr lang="ru-RU" sz="2400" spc="-20" dirty="0" smtClean="0">
              <a:solidFill>
                <a:srgbClr val="003399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ru-RU" sz="2400" b="1" dirty="0" smtClean="0">
                <a:solidFill>
                  <a:srgbClr val="003399"/>
                </a:solidFill>
                <a:latin typeface="Calibri"/>
                <a:cs typeface="Calibri"/>
              </a:rPr>
              <a:t>К6</a:t>
            </a:r>
            <a:r>
              <a:rPr lang="ru-RU" sz="2400" b="1" spc="-55" dirty="0" smtClean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003399"/>
                </a:solidFill>
                <a:latin typeface="Calibri"/>
                <a:cs typeface="Calibri"/>
              </a:rPr>
              <a:t>–</a:t>
            </a:r>
            <a:r>
              <a:rPr lang="ru-RU" sz="2400" spc="-35" dirty="0" smtClean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003399"/>
                </a:solidFill>
                <a:latin typeface="Calibri"/>
                <a:cs typeface="Calibri"/>
              </a:rPr>
              <a:t>Проведение эксперимента </a:t>
            </a:r>
            <a:endParaRPr lang="ru-RU" sz="2400" spc="-20" dirty="0" smtClean="0">
              <a:solidFill>
                <a:srgbClr val="003399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ru-RU" sz="2400" b="1" dirty="0" smtClean="0">
                <a:solidFill>
                  <a:srgbClr val="003399"/>
                </a:solidFill>
                <a:latin typeface="Calibri"/>
                <a:cs typeface="Calibri"/>
              </a:rPr>
              <a:t>К7</a:t>
            </a:r>
            <a:r>
              <a:rPr lang="ru-RU" sz="2400" b="1" spc="-55" dirty="0" smtClean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003399"/>
                </a:solidFill>
                <a:latin typeface="Calibri"/>
                <a:cs typeface="Calibri"/>
              </a:rPr>
              <a:t>–</a:t>
            </a:r>
            <a:r>
              <a:rPr lang="ru-RU" sz="2400" spc="-35" dirty="0" smtClean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003399"/>
                </a:solidFill>
                <a:latin typeface="Calibri"/>
                <a:cs typeface="Calibri"/>
              </a:rPr>
              <a:t>Анализ результатов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130251" y="223265"/>
            <a:ext cx="9705975" cy="4486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05"/>
              </a:spcBef>
            </a:pPr>
            <a:r>
              <a:rPr dirty="0"/>
              <a:t>Предоставление</a:t>
            </a:r>
            <a:r>
              <a:rPr spc="-45" dirty="0"/>
              <a:t> </a:t>
            </a:r>
            <a:r>
              <a:rPr dirty="0"/>
              <a:t>отчетных</a:t>
            </a:r>
            <a:r>
              <a:rPr spc="-15" dirty="0"/>
              <a:t> </a:t>
            </a:r>
            <a:r>
              <a:rPr spc="-10" dirty="0"/>
              <a:t>материалов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101582" y="1045381"/>
            <a:ext cx="581025" cy="666750"/>
            <a:chOff x="0" y="0"/>
            <a:chExt cx="581025" cy="666750"/>
          </a:xfrm>
        </p:grpSpPr>
        <p:sp>
          <p:nvSpPr>
            <p:cNvPr id="20" name="Овал 19"/>
            <p:cNvSpPr/>
            <p:nvPr/>
          </p:nvSpPr>
          <p:spPr>
            <a:xfrm>
              <a:off x="0" y="85725"/>
              <a:ext cx="581025" cy="5810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21" name="Надпись 1"/>
            <p:cNvSpPr txBox="1"/>
            <p:nvPr/>
          </p:nvSpPr>
          <p:spPr>
            <a:xfrm>
              <a:off x="76200" y="0"/>
              <a:ext cx="333375" cy="60007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3600" b="1" dirty="0">
                  <a:ln w="10160" cap="flat" cmpd="sng" algn="ctr">
                    <a:solidFill>
                      <a:srgbClr val="4472C4"/>
                    </a:solidFill>
                    <a:prstDash val="solid"/>
                    <a:round/>
                  </a:ln>
                  <a:noFill/>
                  <a:effectLst>
                    <a:outerShdw blurRad="38100" dist="22860" dir="5400000" algn="tl">
                      <a:srgbClr val="000000">
                        <a:alpha val="30000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316" t="1606" r="-1402" b="407"/>
          <a:stretch/>
        </p:blipFill>
        <p:spPr>
          <a:xfrm>
            <a:off x="2052600" y="1219199"/>
            <a:ext cx="5796000" cy="4648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743200"/>
            <a:ext cx="3709988" cy="13322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0890" y="3909265"/>
            <a:ext cx="2219712" cy="24622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1000" dirty="0" smtClean="0">
                <a:solidFill>
                  <a:schemeClr val="accent6">
                    <a:lumMod val="75000"/>
                  </a:schemeClr>
                </a:solidFill>
              </a:rPr>
              <a:t>КИБЕР-БОЙ_ИК_5 этап_ШК1575</a:t>
            </a:r>
            <a:r>
              <a:rPr lang="ru-RU" sz="1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17" name="Рисунок 16" descr="Picture background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612" y="3942139"/>
            <a:ext cx="438150" cy="51498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Прямоугольник: скругленные углы 3"/>
          <p:cNvSpPr/>
          <p:nvPr/>
        </p:nvSpPr>
        <p:spPr>
          <a:xfrm>
            <a:off x="2972187" y="3808789"/>
            <a:ext cx="895350" cy="2667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pic>
        <p:nvPicPr>
          <p:cNvPr id="25" name="Рисунок 24" descr="Picture background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710" y="2247526"/>
            <a:ext cx="438150" cy="514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Прямая со стрелкой 25"/>
          <p:cNvCxnSpPr>
            <a:stCxn id="8" idx="1"/>
          </p:cNvCxnSpPr>
          <p:nvPr/>
        </p:nvCxnSpPr>
        <p:spPr>
          <a:xfrm flipH="1" flipV="1">
            <a:off x="4143762" y="3276600"/>
            <a:ext cx="3717128" cy="75577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59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130251" y="223265"/>
            <a:ext cx="9705975" cy="4486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05"/>
              </a:spcBef>
            </a:pPr>
            <a:r>
              <a:rPr dirty="0"/>
              <a:t>Предоставление</a:t>
            </a:r>
            <a:r>
              <a:rPr spc="-45" dirty="0"/>
              <a:t> </a:t>
            </a:r>
            <a:r>
              <a:rPr dirty="0"/>
              <a:t>отчетных</a:t>
            </a:r>
            <a:r>
              <a:rPr spc="-15" dirty="0"/>
              <a:t> </a:t>
            </a:r>
            <a:r>
              <a:rPr spc="-10" dirty="0"/>
              <a:t>материалов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1" y="1200150"/>
            <a:ext cx="3832149" cy="5380362"/>
          </a:xfrm>
          <a:prstGeom prst="rect">
            <a:avLst/>
          </a:prstGeom>
        </p:spPr>
      </p:pic>
      <p:pic>
        <p:nvPicPr>
          <p:cNvPr id="15" name="Рисунок 14" descr="Picture background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734176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190625"/>
            <a:ext cx="6229350" cy="4295775"/>
          </a:xfrm>
          <a:prstGeom prst="rect">
            <a:avLst/>
          </a:prstGeom>
        </p:spPr>
      </p:pic>
      <p:pic>
        <p:nvPicPr>
          <p:cNvPr id="17" name="Рисунок 16" descr="Picture background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5" y="5353050"/>
            <a:ext cx="438150" cy="51498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Прямоугольник: скругленные углы 3"/>
          <p:cNvSpPr/>
          <p:nvPr/>
        </p:nvSpPr>
        <p:spPr>
          <a:xfrm>
            <a:off x="9410700" y="5219700"/>
            <a:ext cx="895350" cy="2667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3381375" y="2286000"/>
            <a:ext cx="581025" cy="666750"/>
            <a:chOff x="0" y="0"/>
            <a:chExt cx="581025" cy="666750"/>
          </a:xfrm>
        </p:grpSpPr>
        <p:sp>
          <p:nvSpPr>
            <p:cNvPr id="20" name="Овал 19"/>
            <p:cNvSpPr/>
            <p:nvPr/>
          </p:nvSpPr>
          <p:spPr>
            <a:xfrm>
              <a:off x="0" y="85725"/>
              <a:ext cx="581025" cy="5810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21" name="Надпись 1"/>
            <p:cNvSpPr txBox="1"/>
            <p:nvPr/>
          </p:nvSpPr>
          <p:spPr>
            <a:xfrm>
              <a:off x="76200" y="0"/>
              <a:ext cx="333375" cy="60007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3600" b="1" dirty="0" smtClean="0">
                  <a:ln w="10160" cap="flat" cmpd="sng" algn="ctr">
                    <a:solidFill>
                      <a:srgbClr val="4472C4"/>
                    </a:solidFill>
                    <a:prstDash val="solid"/>
                    <a:round/>
                  </a:ln>
                  <a:noFill/>
                  <a:effectLst>
                    <a:outerShdw blurRad="38100" dist="22860" dir="5400000" algn="tl">
                      <a:srgbClr val="000000">
                        <a:alpha val="30000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8686800" y="1129408"/>
            <a:ext cx="581025" cy="666750"/>
            <a:chOff x="0" y="0"/>
            <a:chExt cx="581025" cy="666750"/>
          </a:xfrm>
        </p:grpSpPr>
        <p:sp>
          <p:nvSpPr>
            <p:cNvPr id="23" name="Овал 22"/>
            <p:cNvSpPr/>
            <p:nvPr/>
          </p:nvSpPr>
          <p:spPr>
            <a:xfrm>
              <a:off x="0" y="85725"/>
              <a:ext cx="581025" cy="5810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24" name="Надпись 1"/>
            <p:cNvSpPr txBox="1"/>
            <p:nvPr/>
          </p:nvSpPr>
          <p:spPr>
            <a:xfrm>
              <a:off x="76200" y="0"/>
              <a:ext cx="333375" cy="60007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3600" b="1" dirty="0" smtClean="0">
                  <a:ln w="10160" cap="flat" cmpd="sng" algn="ctr">
                    <a:solidFill>
                      <a:srgbClr val="4472C4"/>
                    </a:solidFill>
                    <a:prstDash val="solid"/>
                    <a:round/>
                  </a:ln>
                  <a:noFill/>
                  <a:effectLst>
                    <a:outerShdw blurRad="38100" dist="22860" dir="5400000" algn="tl">
                      <a:srgbClr val="000000">
                        <a:alpha val="30000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1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611" y="247599"/>
            <a:ext cx="437324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Arial Black"/>
                <a:cs typeface="Arial Black"/>
              </a:rPr>
              <a:t>Цель</a:t>
            </a:r>
            <a:r>
              <a:rPr sz="2600" spc="-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FFFFFF"/>
                </a:solidFill>
                <a:latin typeface="Arial Black"/>
                <a:cs typeface="Arial Black"/>
              </a:rPr>
              <a:t>и</a:t>
            </a:r>
            <a:r>
              <a:rPr sz="2600" spc="-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FFFFFF"/>
                </a:solidFill>
                <a:latin typeface="Arial Black"/>
                <a:cs typeface="Arial Black"/>
              </a:rPr>
              <a:t>задачи</a:t>
            </a:r>
            <a:r>
              <a:rPr sz="2600" spc="-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Black"/>
                <a:cs typeface="Arial Black"/>
              </a:rPr>
              <a:t>турнира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1771" y="1122426"/>
            <a:ext cx="11092180" cy="7518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330"/>
              </a:spcBef>
            </a:pPr>
            <a:r>
              <a:rPr sz="1700" b="1" dirty="0">
                <a:solidFill>
                  <a:srgbClr val="00B0EE"/>
                </a:solidFill>
                <a:latin typeface="Arial"/>
                <a:cs typeface="Arial"/>
              </a:rPr>
              <a:t>ЦЕЛЬ</a:t>
            </a:r>
            <a:r>
              <a:rPr sz="1700" b="1" spc="-70" dirty="0">
                <a:solidFill>
                  <a:srgbClr val="00B0EE"/>
                </a:solidFill>
                <a:latin typeface="Arial"/>
                <a:cs typeface="Arial"/>
              </a:rPr>
              <a:t> </a:t>
            </a:r>
            <a:r>
              <a:rPr sz="1700" spc="445" dirty="0">
                <a:solidFill>
                  <a:srgbClr val="00B0EE"/>
                </a:solidFill>
                <a:latin typeface="Microsoft Sans Serif"/>
                <a:cs typeface="Microsoft Sans Serif"/>
              </a:rPr>
              <a:t>–</a:t>
            </a:r>
            <a:r>
              <a:rPr sz="1700" spc="-4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стимулирование</a:t>
            </a:r>
            <a:r>
              <a:rPr sz="1700" spc="-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профессионального</a:t>
            </a:r>
            <a:r>
              <a:rPr sz="1700" spc="-3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роста</a:t>
            </a:r>
            <a:r>
              <a:rPr sz="1700" spc="-2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обучающихся</a:t>
            </a:r>
            <a:r>
              <a:rPr sz="1700" spc="-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через</a:t>
            </a:r>
            <a:r>
              <a:rPr sz="1700" spc="-3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предоставление</a:t>
            </a:r>
            <a:r>
              <a:rPr sz="1700" spc="-4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равных </a:t>
            </a:r>
            <a:r>
              <a:rPr sz="1700" spc="-25" dirty="0">
                <a:solidFill>
                  <a:srgbClr val="00B0EE"/>
                </a:solidFill>
                <a:latin typeface="Microsoft Sans Serif"/>
                <a:cs typeface="Microsoft Sans Serif"/>
              </a:rPr>
              <a:t>возможностей</a:t>
            </a:r>
            <a:r>
              <a:rPr sz="1700" spc="-3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демонстрации</a:t>
            </a:r>
            <a:r>
              <a:rPr sz="1700" spc="-4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00B0EE"/>
                </a:solidFill>
                <a:latin typeface="Microsoft Sans Serif"/>
                <a:cs typeface="Microsoft Sans Serif"/>
              </a:rPr>
              <a:t>результатов</a:t>
            </a:r>
            <a:r>
              <a:rPr sz="1700" spc="-4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освоения</a:t>
            </a:r>
            <a:r>
              <a:rPr sz="1700" spc="-2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содержания</a:t>
            </a:r>
            <a:r>
              <a:rPr sz="1700" spc="-5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00B0EE"/>
                </a:solidFill>
                <a:latin typeface="Microsoft Sans Serif"/>
                <a:cs typeface="Microsoft Sans Serif"/>
              </a:rPr>
              <a:t>образовательной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программы</a:t>
            </a:r>
            <a:r>
              <a:rPr sz="1700" spc="-3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для</a:t>
            </a:r>
            <a:r>
              <a:rPr sz="1700" spc="-5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участников проекта</a:t>
            </a:r>
            <a:r>
              <a:rPr sz="1700" spc="-4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«Инженерный</a:t>
            </a:r>
            <a:r>
              <a:rPr sz="1700" spc="-2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класс</a:t>
            </a:r>
            <a:r>
              <a:rPr sz="1700" spc="-4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в</a:t>
            </a:r>
            <a:r>
              <a:rPr sz="1700" spc="-4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00B0EE"/>
                </a:solidFill>
                <a:latin typeface="Microsoft Sans Serif"/>
                <a:cs typeface="Microsoft Sans Serif"/>
              </a:rPr>
              <a:t>московской</a:t>
            </a:r>
            <a:r>
              <a:rPr sz="1700" spc="-4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школе»</a:t>
            </a:r>
            <a:r>
              <a:rPr sz="1700" spc="-4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и</a:t>
            </a:r>
            <a:r>
              <a:rPr sz="1700" spc="-3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«ИТ</a:t>
            </a:r>
            <a:r>
              <a:rPr sz="1700" dirty="0">
                <a:solidFill>
                  <a:srgbClr val="00B0EE"/>
                </a:solidFill>
                <a:latin typeface="Arial MT"/>
                <a:cs typeface="Arial MT"/>
              </a:rPr>
              <a:t>-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класс</a:t>
            </a:r>
            <a:r>
              <a:rPr sz="1700" spc="-6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в</a:t>
            </a:r>
            <a:r>
              <a:rPr sz="1700" spc="-4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00B0EE"/>
                </a:solidFill>
                <a:latin typeface="Microsoft Sans Serif"/>
                <a:cs typeface="Microsoft Sans Serif"/>
              </a:rPr>
              <a:t>московской</a:t>
            </a:r>
            <a:r>
              <a:rPr sz="1700" spc="-3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школе»</a:t>
            </a:r>
            <a:endParaRPr sz="17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447" y="1199388"/>
            <a:ext cx="539750" cy="608330"/>
            <a:chOff x="155447" y="1199388"/>
            <a:chExt cx="539750" cy="608330"/>
          </a:xfrm>
        </p:grpSpPr>
        <p:sp>
          <p:nvSpPr>
            <p:cNvPr id="6" name="object 6"/>
            <p:cNvSpPr/>
            <p:nvPr/>
          </p:nvSpPr>
          <p:spPr>
            <a:xfrm>
              <a:off x="155448" y="1199400"/>
              <a:ext cx="539750" cy="504825"/>
            </a:xfrm>
            <a:custGeom>
              <a:avLst/>
              <a:gdLst/>
              <a:ahLst/>
              <a:cxnLst/>
              <a:rect l="l" t="t" r="r" b="b"/>
              <a:pathLst>
                <a:path w="539750" h="504825">
                  <a:moveTo>
                    <a:pt x="97536" y="277355"/>
                  </a:moveTo>
                  <a:lnTo>
                    <a:pt x="0" y="277355"/>
                  </a:lnTo>
                  <a:lnTo>
                    <a:pt x="0" y="303263"/>
                  </a:lnTo>
                  <a:lnTo>
                    <a:pt x="97536" y="303263"/>
                  </a:lnTo>
                  <a:lnTo>
                    <a:pt x="97536" y="277355"/>
                  </a:lnTo>
                  <a:close/>
                </a:path>
                <a:path w="539750" h="504825">
                  <a:moveTo>
                    <a:pt x="156984" y="433311"/>
                  </a:moveTo>
                  <a:lnTo>
                    <a:pt x="138277" y="414642"/>
                  </a:lnTo>
                  <a:lnTo>
                    <a:pt x="68910" y="483984"/>
                  </a:lnTo>
                  <a:lnTo>
                    <a:pt x="87617" y="502780"/>
                  </a:lnTo>
                  <a:lnTo>
                    <a:pt x="156984" y="433311"/>
                  </a:lnTo>
                  <a:close/>
                </a:path>
                <a:path w="539750" h="504825">
                  <a:moveTo>
                    <a:pt x="158978" y="150990"/>
                  </a:moveTo>
                  <a:lnTo>
                    <a:pt x="84162" y="76060"/>
                  </a:lnTo>
                  <a:lnTo>
                    <a:pt x="66827" y="93459"/>
                  </a:lnTo>
                  <a:lnTo>
                    <a:pt x="141643" y="168262"/>
                  </a:lnTo>
                  <a:lnTo>
                    <a:pt x="158978" y="150990"/>
                  </a:lnTo>
                  <a:close/>
                </a:path>
                <a:path w="539750" h="504825">
                  <a:moveTo>
                    <a:pt x="281940" y="0"/>
                  </a:moveTo>
                  <a:lnTo>
                    <a:pt x="257556" y="0"/>
                  </a:lnTo>
                  <a:lnTo>
                    <a:pt x="257556" y="105143"/>
                  </a:lnTo>
                  <a:lnTo>
                    <a:pt x="281940" y="105143"/>
                  </a:lnTo>
                  <a:lnTo>
                    <a:pt x="281940" y="0"/>
                  </a:lnTo>
                  <a:close/>
                </a:path>
                <a:path w="539750" h="504825">
                  <a:moveTo>
                    <a:pt x="469150" y="96634"/>
                  </a:moveTo>
                  <a:lnTo>
                    <a:pt x="450456" y="77965"/>
                  </a:lnTo>
                  <a:lnTo>
                    <a:pt x="381088" y="147307"/>
                  </a:lnTo>
                  <a:lnTo>
                    <a:pt x="399783" y="165976"/>
                  </a:lnTo>
                  <a:lnTo>
                    <a:pt x="469150" y="96634"/>
                  </a:lnTo>
                  <a:close/>
                </a:path>
                <a:path w="539750" h="504825">
                  <a:moveTo>
                    <a:pt x="471233" y="487413"/>
                  </a:moveTo>
                  <a:lnTo>
                    <a:pt x="396417" y="412610"/>
                  </a:lnTo>
                  <a:lnTo>
                    <a:pt x="379082" y="429882"/>
                  </a:lnTo>
                  <a:lnTo>
                    <a:pt x="453885" y="504685"/>
                  </a:lnTo>
                  <a:lnTo>
                    <a:pt x="471233" y="487413"/>
                  </a:lnTo>
                  <a:close/>
                </a:path>
                <a:path w="539750" h="504825">
                  <a:moveTo>
                    <a:pt x="539496" y="277355"/>
                  </a:moveTo>
                  <a:lnTo>
                    <a:pt x="440436" y="277355"/>
                  </a:lnTo>
                  <a:lnTo>
                    <a:pt x="440436" y="303263"/>
                  </a:lnTo>
                  <a:lnTo>
                    <a:pt x="539496" y="303263"/>
                  </a:lnTo>
                  <a:lnTo>
                    <a:pt x="539496" y="27735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19" y="1688592"/>
              <a:ext cx="147828" cy="1188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5430" y="1264919"/>
              <a:ext cx="418465" cy="393700"/>
            </a:xfrm>
            <a:custGeom>
              <a:avLst/>
              <a:gdLst/>
              <a:ahLst/>
              <a:cxnLst/>
              <a:rect l="l" t="t" r="r" b="b"/>
              <a:pathLst>
                <a:path w="418465" h="393700">
                  <a:moveTo>
                    <a:pt x="55435" y="308483"/>
                  </a:moveTo>
                  <a:lnTo>
                    <a:pt x="45313" y="284099"/>
                  </a:lnTo>
                  <a:lnTo>
                    <a:pt x="0" y="302895"/>
                  </a:lnTo>
                  <a:lnTo>
                    <a:pt x="10121" y="327279"/>
                  </a:lnTo>
                  <a:lnTo>
                    <a:pt x="55435" y="308483"/>
                  </a:lnTo>
                  <a:close/>
                </a:path>
                <a:path w="418465" h="393700">
                  <a:moveTo>
                    <a:pt x="55549" y="140843"/>
                  </a:moveTo>
                  <a:lnTo>
                    <a:pt x="10223" y="122047"/>
                  </a:lnTo>
                  <a:lnTo>
                    <a:pt x="101" y="146431"/>
                  </a:lnTo>
                  <a:lnTo>
                    <a:pt x="45427" y="165227"/>
                  </a:lnTo>
                  <a:lnTo>
                    <a:pt x="55549" y="140843"/>
                  </a:lnTo>
                  <a:close/>
                </a:path>
                <a:path w="418465" h="393700">
                  <a:moveTo>
                    <a:pt x="155486" y="48895"/>
                  </a:moveTo>
                  <a:lnTo>
                    <a:pt x="135242" y="0"/>
                  </a:lnTo>
                  <a:lnTo>
                    <a:pt x="112585" y="9398"/>
                  </a:lnTo>
                  <a:lnTo>
                    <a:pt x="132829" y="58293"/>
                  </a:lnTo>
                  <a:lnTo>
                    <a:pt x="155486" y="48895"/>
                  </a:lnTo>
                  <a:close/>
                </a:path>
                <a:path w="418465" h="393700">
                  <a:moveTo>
                    <a:pt x="241769" y="286766"/>
                  </a:moveTo>
                  <a:lnTo>
                    <a:pt x="224663" y="268224"/>
                  </a:lnTo>
                  <a:lnTo>
                    <a:pt x="209003" y="285242"/>
                  </a:lnTo>
                  <a:lnTo>
                    <a:pt x="193332" y="268224"/>
                  </a:lnTo>
                  <a:lnTo>
                    <a:pt x="176237" y="286766"/>
                  </a:lnTo>
                  <a:lnTo>
                    <a:pt x="197573" y="309918"/>
                  </a:lnTo>
                  <a:lnTo>
                    <a:pt x="197573" y="393192"/>
                  </a:lnTo>
                  <a:lnTo>
                    <a:pt x="221957" y="393192"/>
                  </a:lnTo>
                  <a:lnTo>
                    <a:pt x="221957" y="308330"/>
                  </a:lnTo>
                  <a:lnTo>
                    <a:pt x="241769" y="286766"/>
                  </a:lnTo>
                  <a:close/>
                </a:path>
                <a:path w="418465" h="393700">
                  <a:moveTo>
                    <a:pt x="305523" y="9652"/>
                  </a:moveTo>
                  <a:lnTo>
                    <a:pt x="282867" y="254"/>
                  </a:lnTo>
                  <a:lnTo>
                    <a:pt x="262623" y="49149"/>
                  </a:lnTo>
                  <a:lnTo>
                    <a:pt x="285280" y="58547"/>
                  </a:lnTo>
                  <a:lnTo>
                    <a:pt x="305523" y="9652"/>
                  </a:lnTo>
                  <a:close/>
                </a:path>
                <a:path w="418465" h="393700">
                  <a:moveTo>
                    <a:pt x="343877" y="224790"/>
                  </a:moveTo>
                  <a:lnTo>
                    <a:pt x="336994" y="178841"/>
                  </a:lnTo>
                  <a:lnTo>
                    <a:pt x="317830" y="138887"/>
                  </a:lnTo>
                  <a:lnTo>
                    <a:pt x="288620" y="107365"/>
                  </a:lnTo>
                  <a:lnTo>
                    <a:pt x="251599" y="86690"/>
                  </a:lnTo>
                  <a:lnTo>
                    <a:pt x="209003" y="79248"/>
                  </a:lnTo>
                  <a:lnTo>
                    <a:pt x="166395" y="86690"/>
                  </a:lnTo>
                  <a:lnTo>
                    <a:pt x="129374" y="107365"/>
                  </a:lnTo>
                  <a:lnTo>
                    <a:pt x="100164" y="138887"/>
                  </a:lnTo>
                  <a:lnTo>
                    <a:pt x="81000" y="178841"/>
                  </a:lnTo>
                  <a:lnTo>
                    <a:pt x="74129" y="224790"/>
                  </a:lnTo>
                  <a:lnTo>
                    <a:pt x="76746" y="253492"/>
                  </a:lnTo>
                  <a:lnTo>
                    <a:pt x="84582" y="280657"/>
                  </a:lnTo>
                  <a:lnTo>
                    <a:pt x="97612" y="306184"/>
                  </a:lnTo>
                  <a:lnTo>
                    <a:pt x="124307" y="341274"/>
                  </a:lnTo>
                  <a:lnTo>
                    <a:pt x="130441" y="354126"/>
                  </a:lnTo>
                  <a:lnTo>
                    <a:pt x="134175" y="368300"/>
                  </a:lnTo>
                  <a:lnTo>
                    <a:pt x="135432" y="383540"/>
                  </a:lnTo>
                  <a:lnTo>
                    <a:pt x="135432" y="393192"/>
                  </a:lnTo>
                  <a:lnTo>
                    <a:pt x="159956" y="393192"/>
                  </a:lnTo>
                  <a:lnTo>
                    <a:pt x="159956" y="383540"/>
                  </a:lnTo>
                  <a:lnTo>
                    <a:pt x="158242" y="363131"/>
                  </a:lnTo>
                  <a:lnTo>
                    <a:pt x="153174" y="344144"/>
                  </a:lnTo>
                  <a:lnTo>
                    <a:pt x="144843" y="326821"/>
                  </a:lnTo>
                  <a:lnTo>
                    <a:pt x="133350" y="311404"/>
                  </a:lnTo>
                  <a:lnTo>
                    <a:pt x="118198" y="291680"/>
                  </a:lnTo>
                  <a:lnTo>
                    <a:pt x="107353" y="270624"/>
                  </a:lnTo>
                  <a:lnTo>
                    <a:pt x="100825" y="248310"/>
                  </a:lnTo>
                  <a:lnTo>
                    <a:pt x="98653" y="224790"/>
                  </a:lnTo>
                  <a:lnTo>
                    <a:pt x="107340" y="178485"/>
                  </a:lnTo>
                  <a:lnTo>
                    <a:pt x="131013" y="140614"/>
                  </a:lnTo>
                  <a:lnTo>
                    <a:pt x="166090" y="115049"/>
                  </a:lnTo>
                  <a:lnTo>
                    <a:pt x="209003" y="105664"/>
                  </a:lnTo>
                  <a:lnTo>
                    <a:pt x="251904" y="115049"/>
                  </a:lnTo>
                  <a:lnTo>
                    <a:pt x="286981" y="140614"/>
                  </a:lnTo>
                  <a:lnTo>
                    <a:pt x="310654" y="178485"/>
                  </a:lnTo>
                  <a:lnTo>
                    <a:pt x="319354" y="224790"/>
                  </a:lnTo>
                  <a:lnTo>
                    <a:pt x="317169" y="248310"/>
                  </a:lnTo>
                  <a:lnTo>
                    <a:pt x="310642" y="270624"/>
                  </a:lnTo>
                  <a:lnTo>
                    <a:pt x="299796" y="291680"/>
                  </a:lnTo>
                  <a:lnTo>
                    <a:pt x="284657" y="311404"/>
                  </a:lnTo>
                  <a:lnTo>
                    <a:pt x="273151" y="326821"/>
                  </a:lnTo>
                  <a:lnTo>
                    <a:pt x="264820" y="344144"/>
                  </a:lnTo>
                  <a:lnTo>
                    <a:pt x="259753" y="363131"/>
                  </a:lnTo>
                  <a:lnTo>
                    <a:pt x="258051" y="383540"/>
                  </a:lnTo>
                  <a:lnTo>
                    <a:pt x="258051" y="393192"/>
                  </a:lnTo>
                  <a:lnTo>
                    <a:pt x="282575" y="393192"/>
                  </a:lnTo>
                  <a:lnTo>
                    <a:pt x="282575" y="383540"/>
                  </a:lnTo>
                  <a:lnTo>
                    <a:pt x="283845" y="368300"/>
                  </a:lnTo>
                  <a:lnTo>
                    <a:pt x="287591" y="354126"/>
                  </a:lnTo>
                  <a:lnTo>
                    <a:pt x="293738" y="341274"/>
                  </a:lnTo>
                  <a:lnTo>
                    <a:pt x="320332" y="306184"/>
                  </a:lnTo>
                  <a:lnTo>
                    <a:pt x="333375" y="280657"/>
                  </a:lnTo>
                  <a:lnTo>
                    <a:pt x="341236" y="253492"/>
                  </a:lnTo>
                  <a:lnTo>
                    <a:pt x="343877" y="224790"/>
                  </a:lnTo>
                  <a:close/>
                </a:path>
                <a:path w="418465" h="393700">
                  <a:moveTo>
                    <a:pt x="417918" y="146558"/>
                  </a:moveTo>
                  <a:lnTo>
                    <a:pt x="407784" y="122174"/>
                  </a:lnTo>
                  <a:lnTo>
                    <a:pt x="362470" y="140843"/>
                  </a:lnTo>
                  <a:lnTo>
                    <a:pt x="372605" y="165354"/>
                  </a:lnTo>
                  <a:lnTo>
                    <a:pt x="417918" y="146558"/>
                  </a:lnTo>
                  <a:close/>
                </a:path>
                <a:path w="418465" h="393700">
                  <a:moveTo>
                    <a:pt x="418134" y="302895"/>
                  </a:moveTo>
                  <a:lnTo>
                    <a:pt x="372821" y="284099"/>
                  </a:lnTo>
                  <a:lnTo>
                    <a:pt x="362699" y="308483"/>
                  </a:lnTo>
                  <a:lnTo>
                    <a:pt x="408012" y="327279"/>
                  </a:lnTo>
                  <a:lnTo>
                    <a:pt x="418134" y="30289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12835" y="2307335"/>
            <a:ext cx="3395472" cy="34000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0539" y="2204974"/>
            <a:ext cx="6436995" cy="7518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330"/>
              </a:spcBef>
            </a:pP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Формирование</a:t>
            </a:r>
            <a:r>
              <a:rPr sz="1700" spc="-6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003399"/>
                </a:solidFill>
                <a:latin typeface="Microsoft Sans Serif"/>
                <a:cs typeface="Microsoft Sans Serif"/>
              </a:rPr>
              <a:t>культуры</a:t>
            </a:r>
            <a:r>
              <a:rPr sz="1700" spc="-5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003399"/>
                </a:solidFill>
                <a:latin typeface="Microsoft Sans Serif"/>
                <a:cs typeface="Microsoft Sans Serif"/>
              </a:rPr>
              <a:t>научно</a:t>
            </a:r>
            <a:r>
              <a:rPr sz="1700" spc="-30" dirty="0">
                <a:solidFill>
                  <a:srgbClr val="003399"/>
                </a:solidFill>
                <a:latin typeface="Arial MT"/>
                <a:cs typeface="Arial MT"/>
              </a:rPr>
              <a:t>-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инженерного</a:t>
            </a:r>
            <a:r>
              <a:rPr sz="1700" spc="-4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творчества</a:t>
            </a:r>
            <a:r>
              <a:rPr sz="1700" spc="-6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через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решение</a:t>
            </a:r>
            <a:r>
              <a:rPr sz="1700" spc="-3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творческих</a:t>
            </a:r>
            <a:r>
              <a:rPr sz="1700" spc="-3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003399"/>
                </a:solidFill>
                <a:latin typeface="Microsoft Sans Serif"/>
                <a:cs typeface="Microsoft Sans Serif"/>
              </a:rPr>
              <a:t>конструкторских,</a:t>
            </a:r>
            <a:r>
              <a:rPr sz="1700" spc="1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исследовательских</a:t>
            </a:r>
            <a:r>
              <a:rPr sz="1700" spc="-4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003399"/>
                </a:solidFill>
                <a:latin typeface="Microsoft Sans Serif"/>
                <a:cs typeface="Microsoft Sans Serif"/>
              </a:rPr>
              <a:t>и</a:t>
            </a:r>
            <a:endParaRPr sz="1700">
              <a:latin typeface="Microsoft Sans Serif"/>
              <a:cs typeface="Microsoft Sans Serif"/>
            </a:endParaRPr>
          </a:p>
          <a:p>
            <a:pPr marL="12700">
              <a:lnSpc>
                <a:spcPts val="1805"/>
              </a:lnSpc>
            </a:pP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проектных</a:t>
            </a:r>
            <a:r>
              <a:rPr sz="1700" spc="-4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задач</a:t>
            </a:r>
            <a:r>
              <a:rPr sz="1700" spc="-5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в</a:t>
            </a:r>
            <a:r>
              <a:rPr sz="1700" spc="-6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виртуальных</a:t>
            </a:r>
            <a:r>
              <a:rPr sz="1700" spc="-3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лабораториях</a:t>
            </a:r>
            <a:r>
              <a:rPr sz="1700" spc="-5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003399"/>
                </a:solidFill>
                <a:latin typeface="Microsoft Sans Serif"/>
                <a:cs typeface="Microsoft Sans Serif"/>
              </a:rPr>
              <a:t>МЭШ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189687" y="2024583"/>
            <a:ext cx="554355" cy="4058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ts val="8109"/>
              </a:lnSpc>
              <a:spcBef>
                <a:spcPts val="100"/>
              </a:spcBef>
            </a:pPr>
            <a:r>
              <a:rPr sz="7200" b="1" spc="-50" dirty="0">
                <a:solidFill>
                  <a:srgbClr val="BCDFF8"/>
                </a:solidFill>
                <a:latin typeface="Arial"/>
                <a:cs typeface="Arial"/>
              </a:rPr>
              <a:t>1</a:t>
            </a:r>
            <a:endParaRPr sz="7200">
              <a:latin typeface="Arial"/>
              <a:cs typeface="Arial"/>
            </a:endParaRPr>
          </a:p>
          <a:p>
            <a:pPr marL="32384">
              <a:lnSpc>
                <a:spcPts val="7684"/>
              </a:lnSpc>
            </a:pPr>
            <a:r>
              <a:rPr sz="7200" b="1" spc="-50" dirty="0">
                <a:solidFill>
                  <a:srgbClr val="BCDFF8"/>
                </a:solidFill>
                <a:latin typeface="Arial"/>
                <a:cs typeface="Arial"/>
              </a:rPr>
              <a:t>2</a:t>
            </a:r>
            <a:endParaRPr sz="7200">
              <a:latin typeface="Arial"/>
              <a:cs typeface="Arial"/>
            </a:endParaRPr>
          </a:p>
          <a:p>
            <a:pPr marL="19050">
              <a:lnSpc>
                <a:spcPts val="7765"/>
              </a:lnSpc>
            </a:pPr>
            <a:r>
              <a:rPr sz="7200" b="1" spc="-50" dirty="0">
                <a:solidFill>
                  <a:srgbClr val="BCDFF8"/>
                </a:solidFill>
                <a:latin typeface="Arial"/>
                <a:cs typeface="Arial"/>
              </a:rPr>
              <a:t>3</a:t>
            </a:r>
            <a:endParaRPr sz="7200">
              <a:latin typeface="Arial"/>
              <a:cs typeface="Arial"/>
            </a:endParaRPr>
          </a:p>
          <a:p>
            <a:pPr marL="12700">
              <a:lnSpc>
                <a:spcPts val="8190"/>
              </a:lnSpc>
            </a:pPr>
            <a:r>
              <a:rPr sz="7200" b="1" spc="-50" dirty="0">
                <a:solidFill>
                  <a:srgbClr val="BCDFF8"/>
                </a:solidFill>
                <a:latin typeface="Arial"/>
                <a:cs typeface="Arial"/>
              </a:rPr>
              <a:t>4</a:t>
            </a:r>
            <a:endParaRPr sz="7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0539" y="3199638"/>
            <a:ext cx="6243320" cy="7518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330"/>
              </a:spcBef>
            </a:pP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Повышение</a:t>
            </a:r>
            <a:r>
              <a:rPr sz="1700" spc="-4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интереса</a:t>
            </a:r>
            <a:r>
              <a:rPr sz="1700" spc="-4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и</a:t>
            </a:r>
            <a:r>
              <a:rPr sz="1700" spc="-4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мотивации</a:t>
            </a:r>
            <a:r>
              <a:rPr sz="1700" spc="-3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школьников</a:t>
            </a:r>
            <a:r>
              <a:rPr sz="1700" spc="-5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к</a:t>
            </a:r>
            <a:r>
              <a:rPr sz="1700" spc="-4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изучению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информационных</a:t>
            </a:r>
            <a:r>
              <a:rPr sz="1700" spc="-5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технологий</a:t>
            </a:r>
            <a:r>
              <a:rPr sz="1700" spc="-6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и</a:t>
            </a:r>
            <a:r>
              <a:rPr sz="1700" spc="-6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освоению</a:t>
            </a:r>
            <a:r>
              <a:rPr sz="1700" spc="-6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курсов</a:t>
            </a:r>
            <a:r>
              <a:rPr sz="1700" spc="-4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инженерной направленности</a:t>
            </a:r>
            <a:r>
              <a:rPr sz="1700" spc="-5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через</a:t>
            </a:r>
            <a:r>
              <a:rPr sz="1700" spc="-6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соревновательную</a:t>
            </a:r>
            <a:r>
              <a:rPr sz="1700" spc="-3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механику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0539" y="4193540"/>
            <a:ext cx="666305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9"/>
              </a:lnSpc>
              <a:spcBef>
                <a:spcPts val="100"/>
              </a:spcBef>
            </a:pP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Расширение</a:t>
            </a:r>
            <a:r>
              <a:rPr sz="1700" spc="-7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технического</a:t>
            </a:r>
            <a:r>
              <a:rPr sz="1700" spc="-5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003399"/>
                </a:solidFill>
                <a:latin typeface="Microsoft Sans Serif"/>
                <a:cs typeface="Microsoft Sans Serif"/>
              </a:rPr>
              <a:t>кругозора</a:t>
            </a:r>
            <a:r>
              <a:rPr sz="1700" spc="-2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обучающихся</a:t>
            </a:r>
            <a:endParaRPr sz="1700">
              <a:latin typeface="Microsoft Sans Serif"/>
              <a:cs typeface="Microsoft Sans Serif"/>
            </a:endParaRPr>
          </a:p>
          <a:p>
            <a:pPr marL="12700" marR="5080">
              <a:lnSpc>
                <a:spcPts val="1839"/>
              </a:lnSpc>
              <a:spcBef>
                <a:spcPts val="130"/>
              </a:spcBef>
            </a:pP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предпрофессиональных</a:t>
            </a:r>
            <a:r>
              <a:rPr sz="1700" spc="-2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классов</a:t>
            </a:r>
            <a:r>
              <a:rPr sz="1700" spc="41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в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части</a:t>
            </a: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специальных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и</a:t>
            </a: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научных задач</a:t>
            </a:r>
            <a:r>
              <a:rPr sz="1700" spc="-4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ИТ</a:t>
            </a:r>
            <a:r>
              <a:rPr sz="1700" dirty="0">
                <a:solidFill>
                  <a:srgbClr val="003399"/>
                </a:solidFill>
                <a:latin typeface="Arial MT"/>
                <a:cs typeface="Arial MT"/>
              </a:rPr>
              <a:t>-</a:t>
            </a:r>
            <a:r>
              <a:rPr sz="1700" spc="-70" dirty="0">
                <a:solidFill>
                  <a:srgbClr val="00339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и</a:t>
            </a:r>
            <a:r>
              <a:rPr sz="1700" spc="-4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инженерной</a:t>
            </a: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сфер</a:t>
            </a:r>
            <a:r>
              <a:rPr sz="1700" spc="-3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деятельности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1771" y="5184394"/>
            <a:ext cx="6579234" cy="7518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330"/>
              </a:spcBef>
            </a:pP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Создание</a:t>
            </a:r>
            <a:r>
              <a:rPr sz="1700" spc="-3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позитивного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имиджа</a:t>
            </a: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профессиональной</a:t>
            </a:r>
            <a:r>
              <a:rPr sz="1700" spc="-2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деятельности инженеров</a:t>
            </a:r>
            <a:r>
              <a:rPr sz="1700" spc="-5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и</a:t>
            </a:r>
            <a:r>
              <a:rPr sz="1700" spc="-5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ИТ</a:t>
            </a:r>
            <a:r>
              <a:rPr sz="1700" dirty="0">
                <a:solidFill>
                  <a:srgbClr val="003399"/>
                </a:solidFill>
                <a:latin typeface="Arial MT"/>
                <a:cs typeface="Arial MT"/>
              </a:rPr>
              <a:t>-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специалистов</a:t>
            </a:r>
            <a:r>
              <a:rPr sz="1700" spc="-7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003399"/>
                </a:solidFill>
                <a:latin typeface="Microsoft Sans Serif"/>
                <a:cs typeface="Microsoft Sans Serif"/>
              </a:rPr>
              <a:t>как</a:t>
            </a:r>
            <a:r>
              <a:rPr sz="1700" spc="-3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основы</a:t>
            </a:r>
            <a:r>
              <a:rPr sz="1700" spc="-5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технологического суверенитета</a:t>
            </a:r>
            <a:r>
              <a:rPr sz="1700" spc="-6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страны</a:t>
            </a:r>
            <a:endParaRPr sz="1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73" y="1360877"/>
            <a:ext cx="4710048" cy="3969386"/>
          </a:xfrm>
          <a:prstGeom prst="rect">
            <a:avLst/>
          </a:prstGeom>
          <a:effectLst/>
        </p:spPr>
      </p:pic>
      <p:pic>
        <p:nvPicPr>
          <p:cNvPr id="24" name="Рисунок 23"/>
          <p:cNvPicPr/>
          <p:nvPr/>
        </p:nvPicPr>
        <p:blipFill>
          <a:blip r:embed="rId3"/>
          <a:stretch>
            <a:fillRect/>
          </a:stretch>
        </p:blipFill>
        <p:spPr>
          <a:xfrm>
            <a:off x="130250" y="1215133"/>
            <a:ext cx="5127549" cy="1064642"/>
          </a:xfrm>
          <a:prstGeom prst="rect">
            <a:avLst/>
          </a:prstGeom>
        </p:spPr>
      </p:pic>
      <p:sp>
        <p:nvSpPr>
          <p:cNvPr id="18" name="Прямоугольник: скругленные углы 3"/>
          <p:cNvSpPr/>
          <p:nvPr/>
        </p:nvSpPr>
        <p:spPr>
          <a:xfrm>
            <a:off x="228600" y="1703824"/>
            <a:ext cx="1828799" cy="45777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130251" y="223265"/>
            <a:ext cx="9705975" cy="4486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05"/>
              </a:spcBef>
            </a:pPr>
            <a:r>
              <a:rPr dirty="0"/>
              <a:t>Предоставление</a:t>
            </a:r>
            <a:r>
              <a:rPr spc="-45" dirty="0"/>
              <a:t> </a:t>
            </a:r>
            <a:r>
              <a:rPr dirty="0"/>
              <a:t>отчетных</a:t>
            </a:r>
            <a:r>
              <a:rPr spc="-15" dirty="0"/>
              <a:t> </a:t>
            </a:r>
            <a:r>
              <a:rPr spc="-10" dirty="0"/>
              <a:t>материалов</a:t>
            </a:r>
          </a:p>
        </p:txBody>
      </p:sp>
      <p:pic>
        <p:nvPicPr>
          <p:cNvPr id="17" name="Рисунок 16" descr="Picture background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4" y="1963195"/>
            <a:ext cx="438150" cy="514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Группа 24"/>
          <p:cNvGrpSpPr/>
          <p:nvPr/>
        </p:nvGrpSpPr>
        <p:grpSpPr>
          <a:xfrm>
            <a:off x="2895600" y="1080704"/>
            <a:ext cx="581025" cy="666750"/>
            <a:chOff x="0" y="0"/>
            <a:chExt cx="581025" cy="666750"/>
          </a:xfrm>
        </p:grpSpPr>
        <p:sp>
          <p:nvSpPr>
            <p:cNvPr id="26" name="Овал 25"/>
            <p:cNvSpPr/>
            <p:nvPr/>
          </p:nvSpPr>
          <p:spPr>
            <a:xfrm>
              <a:off x="0" y="85725"/>
              <a:ext cx="581025" cy="5810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27" name="Надпись 1"/>
            <p:cNvSpPr txBox="1"/>
            <p:nvPr/>
          </p:nvSpPr>
          <p:spPr>
            <a:xfrm>
              <a:off x="76200" y="0"/>
              <a:ext cx="333375" cy="60007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3600" b="1" dirty="0" smtClean="0">
                  <a:ln w="10160" cap="flat" cmpd="sng" algn="ctr">
                    <a:solidFill>
                      <a:srgbClr val="4472C4"/>
                    </a:solidFill>
                    <a:prstDash val="solid"/>
                    <a:round/>
                  </a:ln>
                  <a:noFill/>
                  <a:effectLst>
                    <a:outerShdw blurRad="38100" dist="22860" dir="5400000" algn="tl">
                      <a:srgbClr val="000000">
                        <a:alpha val="30000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endPara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Прямоугольник: скругленные углы 3"/>
          <p:cNvSpPr/>
          <p:nvPr/>
        </p:nvSpPr>
        <p:spPr>
          <a:xfrm>
            <a:off x="5499023" y="3217283"/>
            <a:ext cx="1809750" cy="4953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grpSp>
        <p:nvGrpSpPr>
          <p:cNvPr id="30" name="Группа 29"/>
          <p:cNvGrpSpPr/>
          <p:nvPr/>
        </p:nvGrpSpPr>
        <p:grpSpPr>
          <a:xfrm>
            <a:off x="8291736" y="1080704"/>
            <a:ext cx="581025" cy="666750"/>
            <a:chOff x="0" y="0"/>
            <a:chExt cx="581025" cy="666750"/>
          </a:xfrm>
        </p:grpSpPr>
        <p:sp>
          <p:nvSpPr>
            <p:cNvPr id="31" name="Овал 30"/>
            <p:cNvSpPr/>
            <p:nvPr/>
          </p:nvSpPr>
          <p:spPr>
            <a:xfrm>
              <a:off x="0" y="85725"/>
              <a:ext cx="581025" cy="5810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32" name="Надпись 1"/>
            <p:cNvSpPr txBox="1"/>
            <p:nvPr/>
          </p:nvSpPr>
          <p:spPr>
            <a:xfrm>
              <a:off x="76200" y="0"/>
              <a:ext cx="333375" cy="60007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3600" b="1" dirty="0" smtClean="0">
                  <a:ln w="10160" cap="flat" cmpd="sng" algn="ctr">
                    <a:solidFill>
                      <a:srgbClr val="4472C4"/>
                    </a:solidFill>
                    <a:prstDash val="solid"/>
                    <a:round/>
                  </a:ln>
                  <a:noFill/>
                  <a:effectLst>
                    <a:outerShdw blurRad="38100" dist="22860" dir="5400000" algn="tl">
                      <a:srgbClr val="000000">
                        <a:alpha val="30000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3" name="Рисунок 3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1" y="4130240"/>
            <a:ext cx="5281677" cy="1751496"/>
          </a:xfrm>
          <a:prstGeom prst="rect">
            <a:avLst/>
          </a:prstGeom>
        </p:spPr>
      </p:pic>
      <p:pic>
        <p:nvPicPr>
          <p:cNvPr id="34" name="Рисунок 33" descr="Picture background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2502">
            <a:off x="5261345" y="3382855"/>
            <a:ext cx="438150" cy="514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Группа 34"/>
          <p:cNvGrpSpPr/>
          <p:nvPr/>
        </p:nvGrpSpPr>
        <p:grpSpPr>
          <a:xfrm>
            <a:off x="2975294" y="3609304"/>
            <a:ext cx="581025" cy="666750"/>
            <a:chOff x="0" y="0"/>
            <a:chExt cx="581025" cy="666750"/>
          </a:xfrm>
        </p:grpSpPr>
        <p:sp>
          <p:nvSpPr>
            <p:cNvPr id="36" name="Овал 35"/>
            <p:cNvSpPr/>
            <p:nvPr/>
          </p:nvSpPr>
          <p:spPr>
            <a:xfrm>
              <a:off x="0" y="85725"/>
              <a:ext cx="581025" cy="5810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37" name="Надпись 1"/>
            <p:cNvSpPr txBox="1"/>
            <p:nvPr/>
          </p:nvSpPr>
          <p:spPr>
            <a:xfrm>
              <a:off x="76200" y="0"/>
              <a:ext cx="333375" cy="60007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3600" b="1" dirty="0" smtClean="0">
                  <a:ln w="10160" cap="flat" cmpd="sng" algn="ctr">
                    <a:solidFill>
                      <a:srgbClr val="4472C4"/>
                    </a:solidFill>
                    <a:prstDash val="solid"/>
                    <a:round/>
                  </a:ln>
                  <a:noFill/>
                  <a:effectLst>
                    <a:outerShdw blurRad="38100" dist="22860" dir="5400000" algn="tl">
                      <a:srgbClr val="000000">
                        <a:alpha val="30000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endPara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Прямоугольник: скругленные углы 3"/>
          <p:cNvSpPr/>
          <p:nvPr/>
        </p:nvSpPr>
        <p:spPr>
          <a:xfrm>
            <a:off x="3781339" y="5105399"/>
            <a:ext cx="1239999" cy="4725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343275" y="6109805"/>
            <a:ext cx="5009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https://uchebnik.mos.ru/material/..........</a:t>
            </a:r>
            <a:endParaRPr lang="ru-RU" dirty="0"/>
          </a:p>
        </p:txBody>
      </p:sp>
      <p:pic>
        <p:nvPicPr>
          <p:cNvPr id="15" name="Рисунок 14" descr="Picture background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738" y="5472332"/>
            <a:ext cx="438150" cy="514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94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grpSp>
        <p:nvGrpSpPr>
          <p:cNvPr id="13" name="object 4"/>
          <p:cNvGrpSpPr/>
          <p:nvPr/>
        </p:nvGrpSpPr>
        <p:grpSpPr>
          <a:xfrm>
            <a:off x="653797" y="2494020"/>
            <a:ext cx="3328415" cy="3317760"/>
            <a:chOff x="537972" y="2020815"/>
            <a:chExt cx="3328415" cy="3317760"/>
          </a:xfrm>
        </p:grpSpPr>
        <p:pic>
          <p:nvPicPr>
            <p:cNvPr id="14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972" y="2020815"/>
              <a:ext cx="3328415" cy="3317760"/>
            </a:xfrm>
            <a:prstGeom prst="rect">
              <a:avLst/>
            </a:prstGeom>
          </p:spPr>
        </p:pic>
        <p:pic>
          <p:nvPicPr>
            <p:cNvPr id="15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212" y="2026920"/>
              <a:ext cx="3243072" cy="3241547"/>
            </a:xfrm>
            <a:prstGeom prst="rect">
              <a:avLst/>
            </a:prstGeom>
          </p:spPr>
        </p:pic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352800"/>
            <a:ext cx="6869051" cy="123978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667278"/>
            <a:ext cx="2905927" cy="28953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1076138" y="1643046"/>
            <a:ext cx="2428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hlinkClick r:id="rId7"/>
              </a:rPr>
              <a:t>https://clck.ru/3KUCiS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28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05"/>
              </a:spcBef>
            </a:pPr>
            <a:r>
              <a:rPr dirty="0"/>
              <a:t>Предоставление</a:t>
            </a:r>
            <a:r>
              <a:rPr spc="-45" dirty="0"/>
              <a:t> </a:t>
            </a:r>
            <a:r>
              <a:rPr dirty="0"/>
              <a:t>отчетных</a:t>
            </a:r>
            <a:r>
              <a:rPr spc="-15" dirty="0"/>
              <a:t> </a:t>
            </a:r>
            <a:r>
              <a:rPr spc="-10" dirty="0"/>
              <a:t>материалов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7972" y="2020815"/>
            <a:ext cx="3328415" cy="3317760"/>
            <a:chOff x="537972" y="2020815"/>
            <a:chExt cx="3328415" cy="331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972" y="2020815"/>
              <a:ext cx="3328415" cy="331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212" y="2026920"/>
              <a:ext cx="3243072" cy="3241547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7895843" y="2270760"/>
            <a:ext cx="213995" cy="3182620"/>
          </a:xfrm>
          <a:custGeom>
            <a:avLst/>
            <a:gdLst/>
            <a:ahLst/>
            <a:cxnLst/>
            <a:rect l="l" t="t" r="r" b="b"/>
            <a:pathLst>
              <a:path w="213995" h="3182620">
                <a:moveTo>
                  <a:pt x="213486" y="3182112"/>
                </a:moveTo>
                <a:lnTo>
                  <a:pt x="164512" y="3176477"/>
                </a:lnTo>
                <a:lnTo>
                  <a:pt x="119566" y="3160426"/>
                </a:lnTo>
                <a:lnTo>
                  <a:pt x="79929" y="3135235"/>
                </a:lnTo>
                <a:lnTo>
                  <a:pt x="46876" y="3102182"/>
                </a:lnTo>
                <a:lnTo>
                  <a:pt x="21685" y="3062545"/>
                </a:lnTo>
                <a:lnTo>
                  <a:pt x="5634" y="3017599"/>
                </a:lnTo>
                <a:lnTo>
                  <a:pt x="0" y="2968625"/>
                </a:lnTo>
                <a:lnTo>
                  <a:pt x="0" y="213487"/>
                </a:lnTo>
                <a:lnTo>
                  <a:pt x="5634" y="164512"/>
                </a:lnTo>
                <a:lnTo>
                  <a:pt x="21685" y="119566"/>
                </a:lnTo>
                <a:lnTo>
                  <a:pt x="46876" y="79929"/>
                </a:lnTo>
                <a:lnTo>
                  <a:pt x="79929" y="46876"/>
                </a:lnTo>
                <a:lnTo>
                  <a:pt x="119566" y="21685"/>
                </a:lnTo>
                <a:lnTo>
                  <a:pt x="164512" y="5634"/>
                </a:lnTo>
                <a:lnTo>
                  <a:pt x="213486" y="0"/>
                </a:lnTo>
              </a:path>
            </a:pathLst>
          </a:custGeom>
          <a:ln w="6096">
            <a:solidFill>
              <a:srgbClr val="86A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25529" y="2270760"/>
            <a:ext cx="213995" cy="3182620"/>
          </a:xfrm>
          <a:custGeom>
            <a:avLst/>
            <a:gdLst/>
            <a:ahLst/>
            <a:cxnLst/>
            <a:rect l="l" t="t" r="r" b="b"/>
            <a:pathLst>
              <a:path w="213995" h="3182620">
                <a:moveTo>
                  <a:pt x="0" y="0"/>
                </a:moveTo>
                <a:lnTo>
                  <a:pt x="48974" y="5634"/>
                </a:lnTo>
                <a:lnTo>
                  <a:pt x="93920" y="21685"/>
                </a:lnTo>
                <a:lnTo>
                  <a:pt x="133557" y="46876"/>
                </a:lnTo>
                <a:lnTo>
                  <a:pt x="166610" y="79929"/>
                </a:lnTo>
                <a:lnTo>
                  <a:pt x="191801" y="119566"/>
                </a:lnTo>
                <a:lnTo>
                  <a:pt x="207852" y="164512"/>
                </a:lnTo>
                <a:lnTo>
                  <a:pt x="213487" y="213487"/>
                </a:lnTo>
                <a:lnTo>
                  <a:pt x="213487" y="2968625"/>
                </a:lnTo>
                <a:lnTo>
                  <a:pt x="207852" y="3017599"/>
                </a:lnTo>
                <a:lnTo>
                  <a:pt x="191801" y="3062545"/>
                </a:lnTo>
                <a:lnTo>
                  <a:pt x="166610" y="3102182"/>
                </a:lnTo>
                <a:lnTo>
                  <a:pt x="133557" y="3135235"/>
                </a:lnTo>
                <a:lnTo>
                  <a:pt x="93920" y="3160426"/>
                </a:lnTo>
                <a:lnTo>
                  <a:pt x="48974" y="3176477"/>
                </a:lnTo>
                <a:lnTo>
                  <a:pt x="0" y="3182112"/>
                </a:lnTo>
              </a:path>
            </a:pathLst>
          </a:custGeom>
          <a:ln w="6096">
            <a:solidFill>
              <a:srgbClr val="86A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76945" y="2404293"/>
            <a:ext cx="3707765" cy="274764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25"/>
              </a:spcBef>
              <a:buFont typeface="Wingdings"/>
              <a:buChar char=""/>
              <a:tabLst>
                <a:tab pos="299085" algn="l"/>
              </a:tabLst>
            </a:pP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Наименование</a:t>
            </a:r>
            <a:r>
              <a:rPr sz="1700" spc="-5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003399"/>
                </a:solidFill>
                <a:latin typeface="Microsoft Sans Serif"/>
                <a:cs typeface="Microsoft Sans Serif"/>
              </a:rPr>
              <a:t>ОО</a:t>
            </a:r>
            <a:endParaRPr sz="1700" dirty="0">
              <a:latin typeface="Microsoft Sans Serif"/>
              <a:cs typeface="Microsoft Sans Serif"/>
            </a:endParaRPr>
          </a:p>
          <a:p>
            <a:pPr marL="298450" indent="-285750">
              <a:lnSpc>
                <a:spcPct val="100000"/>
              </a:lnSpc>
              <a:spcBef>
                <a:spcPts val="1019"/>
              </a:spcBef>
              <a:buFont typeface="Wingdings"/>
              <a:buChar char=""/>
              <a:tabLst>
                <a:tab pos="298450" algn="l"/>
              </a:tabLst>
            </a:pPr>
            <a:r>
              <a:rPr sz="1700" spc="-20" dirty="0">
                <a:solidFill>
                  <a:srgbClr val="003399"/>
                </a:solidFill>
                <a:latin typeface="Microsoft Sans Serif"/>
                <a:cs typeface="Microsoft Sans Serif"/>
              </a:rPr>
              <a:t>ФИО</a:t>
            </a:r>
            <a:r>
              <a:rPr sz="1700" spc="-9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ученика</a:t>
            </a:r>
            <a:endParaRPr sz="1700" dirty="0">
              <a:latin typeface="Microsoft Sans Serif"/>
              <a:cs typeface="Microsoft Sans Serif"/>
            </a:endParaRPr>
          </a:p>
          <a:p>
            <a:pPr marL="298450" indent="-285750">
              <a:lnSpc>
                <a:spcPct val="100000"/>
              </a:lnSpc>
              <a:spcBef>
                <a:spcPts val="1019"/>
              </a:spcBef>
              <a:buFont typeface="Wingdings"/>
              <a:buChar char=""/>
              <a:tabLst>
                <a:tab pos="298450" algn="l"/>
              </a:tabLst>
            </a:pP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Класс</a:t>
            </a:r>
            <a:endParaRPr sz="1700" dirty="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1019"/>
              </a:spcBef>
              <a:buFont typeface="Wingdings"/>
              <a:buChar char=""/>
              <a:tabLst>
                <a:tab pos="299085" algn="l"/>
              </a:tabLst>
            </a:pP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Ссылка</a:t>
            </a:r>
            <a:r>
              <a:rPr sz="1700" spc="-3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 err="1">
                <a:solidFill>
                  <a:srgbClr val="003399"/>
                </a:solidFill>
                <a:latin typeface="Microsoft Sans Serif"/>
                <a:cs typeface="Microsoft Sans Serif"/>
              </a:rPr>
              <a:t>на</a:t>
            </a:r>
            <a:r>
              <a:rPr sz="1700" spc="-2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lang="ru-RU" sz="1700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файл </a:t>
            </a:r>
            <a:r>
              <a:rPr sz="1700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с</a:t>
            </a:r>
            <a:r>
              <a:rPr sz="1700" spc="-25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лучшим</a:t>
            </a:r>
            <a:endParaRPr sz="1700" dirty="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  <a:spcBef>
                <a:spcPts val="1025"/>
              </a:spcBef>
            </a:pP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решением</a:t>
            </a:r>
            <a:r>
              <a:rPr sz="1700" spc="-6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(одна</a:t>
            </a:r>
            <a:r>
              <a:rPr sz="1700" spc="-6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сцена</a:t>
            </a:r>
            <a:r>
              <a:rPr sz="1700" spc="-5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от</a:t>
            </a:r>
            <a:r>
              <a:rPr sz="1700" spc="-7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класса)</a:t>
            </a:r>
            <a:endParaRPr sz="1700" dirty="0">
              <a:latin typeface="Microsoft Sans Serif"/>
              <a:cs typeface="Microsoft Sans Serif"/>
            </a:endParaRPr>
          </a:p>
          <a:p>
            <a:pPr marL="298450" indent="-285750">
              <a:lnSpc>
                <a:spcPct val="100000"/>
              </a:lnSpc>
              <a:spcBef>
                <a:spcPts val="1020"/>
              </a:spcBef>
              <a:buFont typeface="Wingdings"/>
              <a:buChar char=""/>
              <a:tabLst>
                <a:tab pos="298450" algn="l"/>
              </a:tabLst>
            </a:pP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Баллы</a:t>
            </a:r>
            <a:r>
              <a:rPr sz="1700" spc="-2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по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каждому</a:t>
            </a:r>
            <a:r>
              <a:rPr sz="1700" spc="-1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критерию</a:t>
            </a:r>
            <a:endParaRPr sz="1700" dirty="0">
              <a:latin typeface="Microsoft Sans Serif"/>
              <a:cs typeface="Microsoft Sans Serif"/>
            </a:endParaRPr>
          </a:p>
          <a:p>
            <a:pPr marL="298450" indent="-285750">
              <a:lnSpc>
                <a:spcPct val="100000"/>
              </a:lnSpc>
              <a:spcBef>
                <a:spcPts val="1020"/>
              </a:spcBef>
              <a:buFont typeface="Wingdings"/>
              <a:buChar char=""/>
              <a:tabLst>
                <a:tab pos="298450" algn="l"/>
              </a:tabLst>
            </a:pP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Общая</a:t>
            </a:r>
            <a:r>
              <a:rPr sz="1700" spc="-55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3399"/>
                </a:solidFill>
                <a:latin typeface="Microsoft Sans Serif"/>
                <a:cs typeface="Microsoft Sans Serif"/>
              </a:rPr>
              <a:t>сумма</a:t>
            </a:r>
            <a:r>
              <a:rPr sz="1700" spc="-30" dirty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3399"/>
                </a:solidFill>
                <a:latin typeface="Microsoft Sans Serif"/>
                <a:cs typeface="Microsoft Sans Serif"/>
              </a:rPr>
              <a:t>баллов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pic>
        <p:nvPicPr>
          <p:cNvPr id="1026" name="Picture 2" descr="http://qrcoder.ru/code/?https%3A%2F%2Fforms.yandex.ru%2Fu%2F67ee4680d04688601631f3c1%2F&amp;4&amp;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5197" r="5197" b="5417"/>
          <a:stretch/>
        </p:blipFill>
        <p:spPr bwMode="auto">
          <a:xfrm>
            <a:off x="761999" y="2209800"/>
            <a:ext cx="2865625" cy="28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727" y="1295619"/>
            <a:ext cx="4059971" cy="465397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158179" y="3886200"/>
            <a:ext cx="3760962" cy="951230"/>
            <a:chOff x="4677155" y="4081271"/>
            <a:chExt cx="3114040" cy="798830"/>
          </a:xfrm>
        </p:grpSpPr>
        <p:sp>
          <p:nvSpPr>
            <p:cNvPr id="9" name="object 9"/>
            <p:cNvSpPr/>
            <p:nvPr/>
          </p:nvSpPr>
          <p:spPr>
            <a:xfrm>
              <a:off x="4683251" y="4436363"/>
              <a:ext cx="2636520" cy="437515"/>
            </a:xfrm>
            <a:custGeom>
              <a:avLst/>
              <a:gdLst/>
              <a:ahLst/>
              <a:cxnLst/>
              <a:rect l="l" t="t" r="r" b="b"/>
              <a:pathLst>
                <a:path w="2636520" h="437514">
                  <a:moveTo>
                    <a:pt x="0" y="72898"/>
                  </a:moveTo>
                  <a:lnTo>
                    <a:pt x="5728" y="44523"/>
                  </a:lnTo>
                  <a:lnTo>
                    <a:pt x="21351" y="21351"/>
                  </a:lnTo>
                  <a:lnTo>
                    <a:pt x="44523" y="5728"/>
                  </a:lnTo>
                  <a:lnTo>
                    <a:pt x="72898" y="0"/>
                  </a:lnTo>
                  <a:lnTo>
                    <a:pt x="2563622" y="0"/>
                  </a:lnTo>
                  <a:lnTo>
                    <a:pt x="2591996" y="5728"/>
                  </a:lnTo>
                  <a:lnTo>
                    <a:pt x="2615168" y="21351"/>
                  </a:lnTo>
                  <a:lnTo>
                    <a:pt x="2630791" y="44523"/>
                  </a:lnTo>
                  <a:lnTo>
                    <a:pt x="2636520" y="72898"/>
                  </a:lnTo>
                  <a:lnTo>
                    <a:pt x="2636520" y="364490"/>
                  </a:lnTo>
                  <a:lnTo>
                    <a:pt x="2630791" y="392864"/>
                  </a:lnTo>
                  <a:lnTo>
                    <a:pt x="2615168" y="416036"/>
                  </a:lnTo>
                  <a:lnTo>
                    <a:pt x="2591996" y="431659"/>
                  </a:lnTo>
                  <a:lnTo>
                    <a:pt x="2563622" y="437388"/>
                  </a:lnTo>
                  <a:lnTo>
                    <a:pt x="72898" y="437388"/>
                  </a:lnTo>
                  <a:lnTo>
                    <a:pt x="44523" y="431659"/>
                  </a:lnTo>
                  <a:lnTo>
                    <a:pt x="21351" y="416036"/>
                  </a:lnTo>
                  <a:lnTo>
                    <a:pt x="5728" y="392864"/>
                  </a:lnTo>
                  <a:lnTo>
                    <a:pt x="0" y="364490"/>
                  </a:lnTo>
                  <a:lnTo>
                    <a:pt x="0" y="72898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8908" y="4081271"/>
              <a:ext cx="772160" cy="563880"/>
            </a:xfrm>
            <a:custGeom>
              <a:avLst/>
              <a:gdLst/>
              <a:ahLst/>
              <a:cxnLst/>
              <a:rect l="l" t="t" r="r" b="b"/>
              <a:pathLst>
                <a:path w="772159" h="563879">
                  <a:moveTo>
                    <a:pt x="706429" y="39695"/>
                  </a:moveTo>
                  <a:lnTo>
                    <a:pt x="0" y="553211"/>
                  </a:lnTo>
                  <a:lnTo>
                    <a:pt x="7366" y="563498"/>
                  </a:lnTo>
                  <a:lnTo>
                    <a:pt x="713858" y="49902"/>
                  </a:lnTo>
                  <a:lnTo>
                    <a:pt x="706429" y="39695"/>
                  </a:lnTo>
                  <a:close/>
                </a:path>
                <a:path w="772159" h="563879">
                  <a:moveTo>
                    <a:pt x="755026" y="32257"/>
                  </a:moveTo>
                  <a:lnTo>
                    <a:pt x="716661" y="32257"/>
                  </a:lnTo>
                  <a:lnTo>
                    <a:pt x="724154" y="42417"/>
                  </a:lnTo>
                  <a:lnTo>
                    <a:pt x="713858" y="49902"/>
                  </a:lnTo>
                  <a:lnTo>
                    <a:pt x="732536" y="75564"/>
                  </a:lnTo>
                  <a:lnTo>
                    <a:pt x="755026" y="32257"/>
                  </a:lnTo>
                  <a:close/>
                </a:path>
                <a:path w="772159" h="563879">
                  <a:moveTo>
                    <a:pt x="716661" y="32257"/>
                  </a:moveTo>
                  <a:lnTo>
                    <a:pt x="706429" y="39695"/>
                  </a:lnTo>
                  <a:lnTo>
                    <a:pt x="713858" y="49902"/>
                  </a:lnTo>
                  <a:lnTo>
                    <a:pt x="724154" y="42417"/>
                  </a:lnTo>
                  <a:lnTo>
                    <a:pt x="716661" y="32257"/>
                  </a:lnTo>
                  <a:close/>
                </a:path>
                <a:path w="772159" h="563879">
                  <a:moveTo>
                    <a:pt x="771779" y="0"/>
                  </a:moveTo>
                  <a:lnTo>
                    <a:pt x="687705" y="13969"/>
                  </a:lnTo>
                  <a:lnTo>
                    <a:pt x="706429" y="39695"/>
                  </a:lnTo>
                  <a:lnTo>
                    <a:pt x="716661" y="32257"/>
                  </a:lnTo>
                  <a:lnTo>
                    <a:pt x="755026" y="32257"/>
                  </a:lnTo>
                  <a:lnTo>
                    <a:pt x="77177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Прямоугольник 16"/>
          <p:cNvSpPr/>
          <p:nvPr/>
        </p:nvSpPr>
        <p:spPr>
          <a:xfrm>
            <a:off x="928508" y="1397152"/>
            <a:ext cx="24801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hlinkClick r:id="rId6"/>
              </a:rPr>
              <a:t>https://clck.ru/3KUD25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2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564369" cy="10271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629399"/>
            <a:ext cx="12192000" cy="228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05"/>
              </a:spcBef>
            </a:pPr>
            <a:r>
              <a:rPr dirty="0"/>
              <a:t>Спасибо</a:t>
            </a:r>
            <a:r>
              <a:rPr spc="-15" dirty="0"/>
              <a:t> </a:t>
            </a:r>
            <a:r>
              <a:rPr dirty="0"/>
              <a:t>за</a:t>
            </a:r>
            <a:r>
              <a:rPr spc="-20" dirty="0"/>
              <a:t> </a:t>
            </a:r>
            <a:r>
              <a:rPr spc="-10" dirty="0"/>
              <a:t>внимание!</a:t>
            </a:r>
          </a:p>
        </p:txBody>
      </p:sp>
      <p:sp>
        <p:nvSpPr>
          <p:cNvPr id="5" name="object 5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12" name="object 14"/>
          <p:cNvSpPr txBox="1"/>
          <p:nvPr/>
        </p:nvSpPr>
        <p:spPr>
          <a:xfrm>
            <a:off x="4039604" y="3247081"/>
            <a:ext cx="540948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dirty="0" smtClean="0">
                <a:hlinkClick r:id="rId4"/>
              </a:rPr>
              <a:t>petrishevskayayum@mgpu.ru</a:t>
            </a:r>
            <a:endParaRPr lang="en-US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277250" y="20574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Вопросы по критериям оценивания 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277249" y="4495957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Петрищевская Юлия Михайловна,</a:t>
            </a:r>
          </a:p>
          <a:p>
            <a:pPr algn="ctr"/>
            <a:r>
              <a:rPr lang="ru-RU" sz="2400" dirty="0" smtClean="0"/>
              <a:t>методист ИРПО </a:t>
            </a:r>
            <a:r>
              <a:rPr lang="ru-RU" sz="2400" dirty="0"/>
              <a:t>ГАОУ ВО МГПУ</a:t>
            </a: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8232"/>
            <a:ext cx="2837436" cy="28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251" y="223265"/>
            <a:ext cx="9705975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05"/>
              </a:spcBef>
            </a:pPr>
            <a:r>
              <a:rPr dirty="0"/>
              <a:t>Сроки</a:t>
            </a:r>
            <a:r>
              <a:rPr spc="-40" dirty="0"/>
              <a:t> </a:t>
            </a:r>
            <a:r>
              <a:rPr dirty="0"/>
              <a:t>квалификационного</a:t>
            </a:r>
            <a:r>
              <a:rPr spc="-50" dirty="0"/>
              <a:t> </a:t>
            </a:r>
            <a:r>
              <a:rPr dirty="0"/>
              <a:t>этапа</a:t>
            </a:r>
            <a:r>
              <a:rPr spc="-20" dirty="0"/>
              <a:t> </a:t>
            </a:r>
            <a:r>
              <a:rPr dirty="0"/>
              <a:t>№</a:t>
            </a:r>
            <a:r>
              <a:rPr spc="-35" dirty="0"/>
              <a:t> </a:t>
            </a:r>
            <a:r>
              <a:rPr lang="ru-RU" spc="-50" dirty="0" smtClean="0"/>
              <a:t>5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1225" y="2189175"/>
            <a:ext cx="287210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Отправка</a:t>
            </a:r>
            <a:r>
              <a:rPr sz="1700" spc="-7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материалов</a:t>
            </a:r>
            <a:r>
              <a:rPr sz="1700" spc="-8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этапа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43132" y="1498047"/>
            <a:ext cx="2863850" cy="617855"/>
            <a:chOff x="643132" y="1498047"/>
            <a:chExt cx="2863850" cy="6178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132" y="1498047"/>
              <a:ext cx="2863586" cy="5929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79" y="1528572"/>
              <a:ext cx="2563368" cy="5867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891" y="1505712"/>
              <a:ext cx="2775204" cy="5135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38200" y="1597914"/>
            <a:ext cx="24102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800" dirty="0" smtClean="0">
                <a:solidFill>
                  <a:srgbClr val="FFFFFF"/>
                </a:solidFill>
                <a:latin typeface="Calibri"/>
                <a:cs typeface="Calibri"/>
              </a:rPr>
              <a:t>До </a:t>
            </a:r>
            <a:r>
              <a:rPr sz="1800" dirty="0" smtClean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lang="ru-RU" sz="1800" dirty="0" smtClean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2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1800" dirty="0" smtClean="0">
                <a:solidFill>
                  <a:srgbClr val="FFFFFF"/>
                </a:solidFill>
                <a:latin typeface="Calibri"/>
                <a:cs typeface="Calibri"/>
              </a:rPr>
              <a:t>апреля</a:t>
            </a:r>
            <a:r>
              <a:rPr sz="1800" spc="-3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года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0580" y="2801111"/>
            <a:ext cx="570230" cy="473075"/>
            <a:chOff x="830580" y="2801111"/>
            <a:chExt cx="570230" cy="473075"/>
          </a:xfrm>
        </p:grpSpPr>
        <p:sp>
          <p:nvSpPr>
            <p:cNvPr id="12" name="object 12"/>
            <p:cNvSpPr/>
            <p:nvPr/>
          </p:nvSpPr>
          <p:spPr>
            <a:xfrm>
              <a:off x="830580" y="2915792"/>
              <a:ext cx="521334" cy="358140"/>
            </a:xfrm>
            <a:custGeom>
              <a:avLst/>
              <a:gdLst/>
              <a:ahLst/>
              <a:cxnLst/>
              <a:rect l="l" t="t" r="r" b="b"/>
              <a:pathLst>
                <a:path w="521334" h="358139">
                  <a:moveTo>
                    <a:pt x="295478" y="18669"/>
                  </a:moveTo>
                  <a:lnTo>
                    <a:pt x="290842" y="9398"/>
                  </a:lnTo>
                  <a:lnTo>
                    <a:pt x="285178" y="7366"/>
                  </a:lnTo>
                  <a:lnTo>
                    <a:pt x="280454" y="9779"/>
                  </a:lnTo>
                  <a:lnTo>
                    <a:pt x="272948" y="14224"/>
                  </a:lnTo>
                  <a:lnTo>
                    <a:pt x="265988" y="19558"/>
                  </a:lnTo>
                  <a:lnTo>
                    <a:pt x="260032" y="24955"/>
                  </a:lnTo>
                  <a:lnTo>
                    <a:pt x="252120" y="19380"/>
                  </a:lnTo>
                  <a:lnTo>
                    <a:pt x="252120" y="42087"/>
                  </a:lnTo>
                  <a:lnTo>
                    <a:pt x="252120" y="280670"/>
                  </a:lnTo>
                  <a:lnTo>
                    <a:pt x="224040" y="268960"/>
                  </a:lnTo>
                  <a:lnTo>
                    <a:pt x="194310" y="266890"/>
                  </a:lnTo>
                  <a:lnTo>
                    <a:pt x="163626" y="271208"/>
                  </a:lnTo>
                  <a:lnTo>
                    <a:pt x="132715" y="278638"/>
                  </a:lnTo>
                  <a:lnTo>
                    <a:pt x="116662" y="282765"/>
                  </a:lnTo>
                  <a:lnTo>
                    <a:pt x="100444" y="286486"/>
                  </a:lnTo>
                  <a:lnTo>
                    <a:pt x="84137" y="289394"/>
                  </a:lnTo>
                  <a:lnTo>
                    <a:pt x="67830" y="291084"/>
                  </a:lnTo>
                  <a:lnTo>
                    <a:pt x="67830" y="34798"/>
                  </a:lnTo>
                  <a:lnTo>
                    <a:pt x="83680" y="33566"/>
                  </a:lnTo>
                  <a:lnTo>
                    <a:pt x="99390" y="31546"/>
                  </a:lnTo>
                  <a:lnTo>
                    <a:pt x="114909" y="29032"/>
                  </a:lnTo>
                  <a:lnTo>
                    <a:pt x="130238" y="26289"/>
                  </a:lnTo>
                  <a:lnTo>
                    <a:pt x="164757" y="20535"/>
                  </a:lnTo>
                  <a:lnTo>
                    <a:pt x="196710" y="18757"/>
                  </a:lnTo>
                  <a:lnTo>
                    <a:pt x="225894" y="24523"/>
                  </a:lnTo>
                  <a:lnTo>
                    <a:pt x="250571" y="40411"/>
                  </a:lnTo>
                  <a:lnTo>
                    <a:pt x="250583" y="40640"/>
                  </a:lnTo>
                  <a:lnTo>
                    <a:pt x="252120" y="42087"/>
                  </a:lnTo>
                  <a:lnTo>
                    <a:pt x="252120" y="19380"/>
                  </a:lnTo>
                  <a:lnTo>
                    <a:pt x="251256" y="18757"/>
                  </a:lnTo>
                  <a:lnTo>
                    <a:pt x="236359" y="8255"/>
                  </a:lnTo>
                  <a:lnTo>
                    <a:pt x="201206" y="0"/>
                  </a:lnTo>
                  <a:lnTo>
                    <a:pt x="164287" y="1384"/>
                  </a:lnTo>
                  <a:lnTo>
                    <a:pt x="126809" y="7493"/>
                  </a:lnTo>
                  <a:lnTo>
                    <a:pt x="109829" y="10591"/>
                  </a:lnTo>
                  <a:lnTo>
                    <a:pt x="92684" y="13322"/>
                  </a:lnTo>
                  <a:lnTo>
                    <a:pt x="75476" y="15265"/>
                  </a:lnTo>
                  <a:lnTo>
                    <a:pt x="58293" y="16002"/>
                  </a:lnTo>
                  <a:lnTo>
                    <a:pt x="53060" y="16002"/>
                  </a:lnTo>
                  <a:lnTo>
                    <a:pt x="48768" y="20193"/>
                  </a:lnTo>
                  <a:lnTo>
                    <a:pt x="48818" y="306260"/>
                  </a:lnTo>
                  <a:lnTo>
                    <a:pt x="53060" y="310515"/>
                  </a:lnTo>
                  <a:lnTo>
                    <a:pt x="58293" y="310515"/>
                  </a:lnTo>
                  <a:lnTo>
                    <a:pt x="78524" y="309346"/>
                  </a:lnTo>
                  <a:lnTo>
                    <a:pt x="98501" y="306260"/>
                  </a:lnTo>
                  <a:lnTo>
                    <a:pt x="118160" y="301942"/>
                  </a:lnTo>
                  <a:lnTo>
                    <a:pt x="137490" y="297053"/>
                  </a:lnTo>
                  <a:lnTo>
                    <a:pt x="162623" y="291084"/>
                  </a:lnTo>
                  <a:lnTo>
                    <a:pt x="170853" y="289128"/>
                  </a:lnTo>
                  <a:lnTo>
                    <a:pt x="201663" y="285661"/>
                  </a:lnTo>
                  <a:lnTo>
                    <a:pt x="229704" y="290525"/>
                  </a:lnTo>
                  <a:lnTo>
                    <a:pt x="254787" y="307594"/>
                  </a:lnTo>
                  <a:lnTo>
                    <a:pt x="256603" y="309499"/>
                  </a:lnTo>
                  <a:lnTo>
                    <a:pt x="259080" y="310515"/>
                  </a:lnTo>
                  <a:lnTo>
                    <a:pt x="262788" y="310515"/>
                  </a:lnTo>
                  <a:lnTo>
                    <a:pt x="264033" y="310261"/>
                  </a:lnTo>
                  <a:lnTo>
                    <a:pt x="265264" y="309880"/>
                  </a:lnTo>
                  <a:lnTo>
                    <a:pt x="268897" y="308356"/>
                  </a:lnTo>
                  <a:lnTo>
                    <a:pt x="271272" y="304927"/>
                  </a:lnTo>
                  <a:lnTo>
                    <a:pt x="271272" y="285661"/>
                  </a:lnTo>
                  <a:lnTo>
                    <a:pt x="271272" y="280670"/>
                  </a:lnTo>
                  <a:lnTo>
                    <a:pt x="271157" y="40551"/>
                  </a:lnTo>
                  <a:lnTo>
                    <a:pt x="293585" y="24384"/>
                  </a:lnTo>
                  <a:lnTo>
                    <a:pt x="295478" y="18669"/>
                  </a:lnTo>
                  <a:close/>
                </a:path>
                <a:path w="521334" h="358139">
                  <a:moveTo>
                    <a:pt x="521208" y="146685"/>
                  </a:moveTo>
                  <a:lnTo>
                    <a:pt x="516890" y="142367"/>
                  </a:lnTo>
                  <a:lnTo>
                    <a:pt x="506476" y="142367"/>
                  </a:lnTo>
                  <a:lnTo>
                    <a:pt x="502158" y="146685"/>
                  </a:lnTo>
                  <a:lnTo>
                    <a:pt x="502158" y="337185"/>
                  </a:lnTo>
                  <a:lnTo>
                    <a:pt x="318744" y="314579"/>
                  </a:lnTo>
                  <a:lnTo>
                    <a:pt x="315785" y="315595"/>
                  </a:lnTo>
                  <a:lnTo>
                    <a:pt x="292557" y="338836"/>
                  </a:lnTo>
                  <a:lnTo>
                    <a:pt x="228650" y="338836"/>
                  </a:lnTo>
                  <a:lnTo>
                    <a:pt x="205422" y="315595"/>
                  </a:lnTo>
                  <a:lnTo>
                    <a:pt x="202463" y="314452"/>
                  </a:lnTo>
                  <a:lnTo>
                    <a:pt x="19050" y="337185"/>
                  </a:lnTo>
                  <a:lnTo>
                    <a:pt x="19050" y="82677"/>
                  </a:lnTo>
                  <a:lnTo>
                    <a:pt x="26758" y="82677"/>
                  </a:lnTo>
                  <a:lnTo>
                    <a:pt x="31051" y="78359"/>
                  </a:lnTo>
                  <a:lnTo>
                    <a:pt x="31051" y="67945"/>
                  </a:lnTo>
                  <a:lnTo>
                    <a:pt x="26758" y="63627"/>
                  </a:lnTo>
                  <a:lnTo>
                    <a:pt x="4279" y="63627"/>
                  </a:lnTo>
                  <a:lnTo>
                    <a:pt x="0" y="67945"/>
                  </a:lnTo>
                  <a:lnTo>
                    <a:pt x="0" y="350647"/>
                  </a:lnTo>
                  <a:lnTo>
                    <a:pt x="1231" y="353314"/>
                  </a:lnTo>
                  <a:lnTo>
                    <a:pt x="5232" y="356870"/>
                  </a:lnTo>
                  <a:lnTo>
                    <a:pt x="8001" y="357759"/>
                  </a:lnTo>
                  <a:lnTo>
                    <a:pt x="197319" y="334264"/>
                  </a:lnTo>
                  <a:lnTo>
                    <a:pt x="219798" y="356743"/>
                  </a:lnTo>
                  <a:lnTo>
                    <a:pt x="222173" y="357759"/>
                  </a:lnTo>
                  <a:lnTo>
                    <a:pt x="296456" y="357759"/>
                  </a:lnTo>
                  <a:lnTo>
                    <a:pt x="299034" y="357759"/>
                  </a:lnTo>
                  <a:lnTo>
                    <a:pt x="301409" y="356743"/>
                  </a:lnTo>
                  <a:lnTo>
                    <a:pt x="323888" y="334391"/>
                  </a:lnTo>
                  <a:lnTo>
                    <a:pt x="513207" y="357886"/>
                  </a:lnTo>
                  <a:lnTo>
                    <a:pt x="516001" y="356997"/>
                  </a:lnTo>
                  <a:lnTo>
                    <a:pt x="520065" y="353314"/>
                  </a:lnTo>
                  <a:lnTo>
                    <a:pt x="521208" y="350774"/>
                  </a:lnTo>
                  <a:lnTo>
                    <a:pt x="521208" y="146685"/>
                  </a:lnTo>
                  <a:close/>
                </a:path>
              </a:pathLst>
            </a:custGeom>
            <a:solidFill>
              <a:srgbClr val="00B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062" y="3072383"/>
              <a:ext cx="223481" cy="1539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38784" y="2801111"/>
              <a:ext cx="462280" cy="317500"/>
            </a:xfrm>
            <a:custGeom>
              <a:avLst/>
              <a:gdLst/>
              <a:ahLst/>
              <a:cxnLst/>
              <a:rect l="l" t="t" r="r" b="b"/>
              <a:pathLst>
                <a:path w="462280" h="317500">
                  <a:moveTo>
                    <a:pt x="67056" y="302768"/>
                  </a:moveTo>
                  <a:lnTo>
                    <a:pt x="62763" y="298704"/>
                  </a:lnTo>
                  <a:lnTo>
                    <a:pt x="4292" y="298704"/>
                  </a:lnTo>
                  <a:lnTo>
                    <a:pt x="0" y="302768"/>
                  </a:lnTo>
                  <a:lnTo>
                    <a:pt x="0" y="312928"/>
                  </a:lnTo>
                  <a:lnTo>
                    <a:pt x="4292" y="316992"/>
                  </a:lnTo>
                  <a:lnTo>
                    <a:pt x="57505" y="316992"/>
                  </a:lnTo>
                  <a:lnTo>
                    <a:pt x="62763" y="316992"/>
                  </a:lnTo>
                  <a:lnTo>
                    <a:pt x="67056" y="312928"/>
                  </a:lnTo>
                  <a:lnTo>
                    <a:pt x="67056" y="302768"/>
                  </a:lnTo>
                  <a:close/>
                </a:path>
                <a:path w="462280" h="317500">
                  <a:moveTo>
                    <a:pt x="102108" y="254381"/>
                  </a:moveTo>
                  <a:lnTo>
                    <a:pt x="97853" y="249936"/>
                  </a:lnTo>
                  <a:lnTo>
                    <a:pt x="4254" y="249936"/>
                  </a:lnTo>
                  <a:lnTo>
                    <a:pt x="0" y="254381"/>
                  </a:lnTo>
                  <a:lnTo>
                    <a:pt x="0" y="265303"/>
                  </a:lnTo>
                  <a:lnTo>
                    <a:pt x="4254" y="269748"/>
                  </a:lnTo>
                  <a:lnTo>
                    <a:pt x="92646" y="269748"/>
                  </a:lnTo>
                  <a:lnTo>
                    <a:pt x="97853" y="269748"/>
                  </a:lnTo>
                  <a:lnTo>
                    <a:pt x="102108" y="265303"/>
                  </a:lnTo>
                  <a:lnTo>
                    <a:pt x="102108" y="254381"/>
                  </a:lnTo>
                  <a:close/>
                </a:path>
                <a:path w="462280" h="317500">
                  <a:moveTo>
                    <a:pt x="102108" y="206756"/>
                  </a:moveTo>
                  <a:lnTo>
                    <a:pt x="97853" y="202692"/>
                  </a:lnTo>
                  <a:lnTo>
                    <a:pt x="4254" y="202692"/>
                  </a:lnTo>
                  <a:lnTo>
                    <a:pt x="0" y="206756"/>
                  </a:lnTo>
                  <a:lnTo>
                    <a:pt x="0" y="216916"/>
                  </a:lnTo>
                  <a:lnTo>
                    <a:pt x="4254" y="220980"/>
                  </a:lnTo>
                  <a:lnTo>
                    <a:pt x="92646" y="220980"/>
                  </a:lnTo>
                  <a:lnTo>
                    <a:pt x="97853" y="220980"/>
                  </a:lnTo>
                  <a:lnTo>
                    <a:pt x="102108" y="216916"/>
                  </a:lnTo>
                  <a:lnTo>
                    <a:pt x="102108" y="206756"/>
                  </a:lnTo>
                  <a:close/>
                </a:path>
                <a:path w="462280" h="317500">
                  <a:moveTo>
                    <a:pt x="341376" y="65532"/>
                  </a:moveTo>
                  <a:lnTo>
                    <a:pt x="323088" y="65532"/>
                  </a:lnTo>
                  <a:lnTo>
                    <a:pt x="323088" y="88392"/>
                  </a:lnTo>
                  <a:lnTo>
                    <a:pt x="341376" y="88392"/>
                  </a:lnTo>
                  <a:lnTo>
                    <a:pt x="341376" y="65532"/>
                  </a:lnTo>
                  <a:close/>
                </a:path>
                <a:path w="462280" h="317500">
                  <a:moveTo>
                    <a:pt x="362712" y="166116"/>
                  </a:moveTo>
                  <a:lnTo>
                    <a:pt x="341376" y="166116"/>
                  </a:lnTo>
                  <a:lnTo>
                    <a:pt x="341376" y="106680"/>
                  </a:lnTo>
                  <a:lnTo>
                    <a:pt x="307848" y="106680"/>
                  </a:lnTo>
                  <a:lnTo>
                    <a:pt x="307848" y="125984"/>
                  </a:lnTo>
                  <a:lnTo>
                    <a:pt x="322275" y="125984"/>
                  </a:lnTo>
                  <a:lnTo>
                    <a:pt x="322275" y="166116"/>
                  </a:lnTo>
                  <a:lnTo>
                    <a:pt x="303276" y="166116"/>
                  </a:lnTo>
                  <a:lnTo>
                    <a:pt x="303276" y="185928"/>
                  </a:lnTo>
                  <a:lnTo>
                    <a:pt x="362712" y="185928"/>
                  </a:lnTo>
                  <a:lnTo>
                    <a:pt x="362712" y="166116"/>
                  </a:lnTo>
                  <a:close/>
                </a:path>
                <a:path w="462280" h="317500">
                  <a:moveTo>
                    <a:pt x="461733" y="128524"/>
                  </a:moveTo>
                  <a:lnTo>
                    <a:pt x="451561" y="78498"/>
                  </a:lnTo>
                  <a:lnTo>
                    <a:pt x="442595" y="65341"/>
                  </a:lnTo>
                  <a:lnTo>
                    <a:pt x="442595" y="128524"/>
                  </a:lnTo>
                  <a:lnTo>
                    <a:pt x="433920" y="171081"/>
                  </a:lnTo>
                  <a:lnTo>
                    <a:pt x="410273" y="205892"/>
                  </a:lnTo>
                  <a:lnTo>
                    <a:pt x="375183" y="229387"/>
                  </a:lnTo>
                  <a:lnTo>
                    <a:pt x="332232" y="237998"/>
                  </a:lnTo>
                  <a:lnTo>
                    <a:pt x="327355" y="237998"/>
                  </a:lnTo>
                  <a:lnTo>
                    <a:pt x="322287" y="237490"/>
                  </a:lnTo>
                  <a:lnTo>
                    <a:pt x="316166" y="236728"/>
                  </a:lnTo>
                  <a:lnTo>
                    <a:pt x="313118" y="236220"/>
                  </a:lnTo>
                  <a:lnTo>
                    <a:pt x="310248" y="237236"/>
                  </a:lnTo>
                  <a:lnTo>
                    <a:pt x="308241" y="239268"/>
                  </a:lnTo>
                  <a:lnTo>
                    <a:pt x="269798" y="265176"/>
                  </a:lnTo>
                  <a:lnTo>
                    <a:pt x="269798" y="220726"/>
                  </a:lnTo>
                  <a:lnTo>
                    <a:pt x="268465" y="217932"/>
                  </a:lnTo>
                  <a:lnTo>
                    <a:pt x="233540" y="176999"/>
                  </a:lnTo>
                  <a:lnTo>
                    <a:pt x="221830" y="128524"/>
                  </a:lnTo>
                  <a:lnTo>
                    <a:pt x="230479" y="85953"/>
                  </a:lnTo>
                  <a:lnTo>
                    <a:pt x="235496" y="78498"/>
                  </a:lnTo>
                  <a:lnTo>
                    <a:pt x="254139" y="51104"/>
                  </a:lnTo>
                  <a:lnTo>
                    <a:pt x="289255" y="27571"/>
                  </a:lnTo>
                  <a:lnTo>
                    <a:pt x="332232" y="18923"/>
                  </a:lnTo>
                  <a:lnTo>
                    <a:pt x="375183" y="27571"/>
                  </a:lnTo>
                  <a:lnTo>
                    <a:pt x="410273" y="51104"/>
                  </a:lnTo>
                  <a:lnTo>
                    <a:pt x="433920" y="85953"/>
                  </a:lnTo>
                  <a:lnTo>
                    <a:pt x="442595" y="128524"/>
                  </a:lnTo>
                  <a:lnTo>
                    <a:pt x="442595" y="65341"/>
                  </a:lnTo>
                  <a:lnTo>
                    <a:pt x="423760" y="37680"/>
                  </a:lnTo>
                  <a:lnTo>
                    <a:pt x="395744" y="18923"/>
                  </a:lnTo>
                  <a:lnTo>
                    <a:pt x="382574" y="10121"/>
                  </a:lnTo>
                  <a:lnTo>
                    <a:pt x="332232" y="0"/>
                  </a:lnTo>
                  <a:lnTo>
                    <a:pt x="281863" y="10121"/>
                  </a:lnTo>
                  <a:lnTo>
                    <a:pt x="240677" y="37680"/>
                  </a:lnTo>
                  <a:lnTo>
                    <a:pt x="212890" y="78498"/>
                  </a:lnTo>
                  <a:lnTo>
                    <a:pt x="202704" y="128524"/>
                  </a:lnTo>
                  <a:lnTo>
                    <a:pt x="205955" y="156565"/>
                  </a:lnTo>
                  <a:lnTo>
                    <a:pt x="215392" y="183248"/>
                  </a:lnTo>
                  <a:lnTo>
                    <a:pt x="230479" y="207429"/>
                  </a:lnTo>
                  <a:lnTo>
                    <a:pt x="250685" y="228092"/>
                  </a:lnTo>
                  <a:lnTo>
                    <a:pt x="250685" y="286639"/>
                  </a:lnTo>
                  <a:lnTo>
                    <a:pt x="252590" y="289814"/>
                  </a:lnTo>
                  <a:lnTo>
                    <a:pt x="257187" y="292227"/>
                  </a:lnTo>
                  <a:lnTo>
                    <a:pt x="258711" y="292608"/>
                  </a:lnTo>
                  <a:lnTo>
                    <a:pt x="262064" y="292608"/>
                  </a:lnTo>
                  <a:lnTo>
                    <a:pt x="263486" y="292227"/>
                  </a:lnTo>
                  <a:lnTo>
                    <a:pt x="263779" y="292227"/>
                  </a:lnTo>
                  <a:lnTo>
                    <a:pt x="265595" y="290957"/>
                  </a:lnTo>
                  <a:lnTo>
                    <a:pt x="303695" y="265176"/>
                  </a:lnTo>
                  <a:lnTo>
                    <a:pt x="317411" y="255905"/>
                  </a:lnTo>
                  <a:lnTo>
                    <a:pt x="322770" y="256540"/>
                  </a:lnTo>
                  <a:lnTo>
                    <a:pt x="327545" y="256921"/>
                  </a:lnTo>
                  <a:lnTo>
                    <a:pt x="332232" y="256921"/>
                  </a:lnTo>
                  <a:lnTo>
                    <a:pt x="337286" y="255905"/>
                  </a:lnTo>
                  <a:lnTo>
                    <a:pt x="382574" y="246811"/>
                  </a:lnTo>
                  <a:lnTo>
                    <a:pt x="395732" y="237998"/>
                  </a:lnTo>
                  <a:lnTo>
                    <a:pt x="423760" y="219240"/>
                  </a:lnTo>
                  <a:lnTo>
                    <a:pt x="451561" y="178384"/>
                  </a:lnTo>
                  <a:lnTo>
                    <a:pt x="461733" y="128524"/>
                  </a:lnTo>
                  <a:close/>
                </a:path>
              </a:pathLst>
            </a:custGeom>
            <a:solidFill>
              <a:srgbClr val="00B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497835" y="2708529"/>
            <a:ext cx="608330" cy="582295"/>
            <a:chOff x="2497835" y="2708529"/>
            <a:chExt cx="608330" cy="582295"/>
          </a:xfrm>
        </p:grpSpPr>
        <p:sp>
          <p:nvSpPr>
            <p:cNvPr id="16" name="object 16"/>
            <p:cNvSpPr/>
            <p:nvPr/>
          </p:nvSpPr>
          <p:spPr>
            <a:xfrm>
              <a:off x="2526792" y="3041903"/>
              <a:ext cx="550545" cy="248920"/>
            </a:xfrm>
            <a:custGeom>
              <a:avLst/>
              <a:gdLst/>
              <a:ahLst/>
              <a:cxnLst/>
              <a:rect l="l" t="t" r="r" b="b"/>
              <a:pathLst>
                <a:path w="550544" h="248920">
                  <a:moveTo>
                    <a:pt x="109728" y="137795"/>
                  </a:moveTo>
                  <a:lnTo>
                    <a:pt x="106172" y="134112"/>
                  </a:lnTo>
                  <a:lnTo>
                    <a:pt x="93853" y="134112"/>
                  </a:lnTo>
                  <a:lnTo>
                    <a:pt x="93853" y="150622"/>
                  </a:lnTo>
                  <a:lnTo>
                    <a:pt x="93853" y="186182"/>
                  </a:lnTo>
                  <a:lnTo>
                    <a:pt x="60071" y="186182"/>
                  </a:lnTo>
                  <a:lnTo>
                    <a:pt x="60071" y="150622"/>
                  </a:lnTo>
                  <a:lnTo>
                    <a:pt x="93853" y="150622"/>
                  </a:lnTo>
                  <a:lnTo>
                    <a:pt x="93853" y="134112"/>
                  </a:lnTo>
                  <a:lnTo>
                    <a:pt x="47752" y="134112"/>
                  </a:lnTo>
                  <a:lnTo>
                    <a:pt x="44196" y="137795"/>
                  </a:lnTo>
                  <a:lnTo>
                    <a:pt x="44196" y="199009"/>
                  </a:lnTo>
                  <a:lnTo>
                    <a:pt x="47752" y="202692"/>
                  </a:lnTo>
                  <a:lnTo>
                    <a:pt x="106299" y="202692"/>
                  </a:lnTo>
                  <a:lnTo>
                    <a:pt x="109728" y="199009"/>
                  </a:lnTo>
                  <a:lnTo>
                    <a:pt x="109728" y="186182"/>
                  </a:lnTo>
                  <a:lnTo>
                    <a:pt x="109728" y="150622"/>
                  </a:lnTo>
                  <a:lnTo>
                    <a:pt x="109728" y="137795"/>
                  </a:lnTo>
                  <a:close/>
                </a:path>
                <a:path w="550544" h="248920">
                  <a:moveTo>
                    <a:pt x="109728" y="52578"/>
                  </a:moveTo>
                  <a:lnTo>
                    <a:pt x="106172" y="48768"/>
                  </a:lnTo>
                  <a:lnTo>
                    <a:pt x="93853" y="48768"/>
                  </a:lnTo>
                  <a:lnTo>
                    <a:pt x="93853" y="65659"/>
                  </a:lnTo>
                  <a:lnTo>
                    <a:pt x="93853" y="101981"/>
                  </a:lnTo>
                  <a:lnTo>
                    <a:pt x="60071" y="101981"/>
                  </a:lnTo>
                  <a:lnTo>
                    <a:pt x="60071" y="65659"/>
                  </a:lnTo>
                  <a:lnTo>
                    <a:pt x="93853" y="65659"/>
                  </a:lnTo>
                  <a:lnTo>
                    <a:pt x="93853" y="48768"/>
                  </a:lnTo>
                  <a:lnTo>
                    <a:pt x="47752" y="48768"/>
                  </a:lnTo>
                  <a:lnTo>
                    <a:pt x="44196" y="52578"/>
                  </a:lnTo>
                  <a:lnTo>
                    <a:pt x="44196" y="115062"/>
                  </a:lnTo>
                  <a:lnTo>
                    <a:pt x="47752" y="118872"/>
                  </a:lnTo>
                  <a:lnTo>
                    <a:pt x="106299" y="118872"/>
                  </a:lnTo>
                  <a:lnTo>
                    <a:pt x="109728" y="115062"/>
                  </a:lnTo>
                  <a:lnTo>
                    <a:pt x="109728" y="101981"/>
                  </a:lnTo>
                  <a:lnTo>
                    <a:pt x="109728" y="65659"/>
                  </a:lnTo>
                  <a:lnTo>
                    <a:pt x="109728" y="52578"/>
                  </a:lnTo>
                  <a:close/>
                </a:path>
                <a:path w="550544" h="248920">
                  <a:moveTo>
                    <a:pt x="196596" y="137795"/>
                  </a:moveTo>
                  <a:lnTo>
                    <a:pt x="192913" y="134112"/>
                  </a:lnTo>
                  <a:lnTo>
                    <a:pt x="180340" y="134112"/>
                  </a:lnTo>
                  <a:lnTo>
                    <a:pt x="180340" y="150622"/>
                  </a:lnTo>
                  <a:lnTo>
                    <a:pt x="180340" y="186182"/>
                  </a:lnTo>
                  <a:lnTo>
                    <a:pt x="145796" y="186182"/>
                  </a:lnTo>
                  <a:lnTo>
                    <a:pt x="145796" y="150622"/>
                  </a:lnTo>
                  <a:lnTo>
                    <a:pt x="180340" y="150622"/>
                  </a:lnTo>
                  <a:lnTo>
                    <a:pt x="180340" y="134112"/>
                  </a:lnTo>
                  <a:lnTo>
                    <a:pt x="133223" y="134112"/>
                  </a:lnTo>
                  <a:lnTo>
                    <a:pt x="129540" y="137795"/>
                  </a:lnTo>
                  <a:lnTo>
                    <a:pt x="129540" y="199009"/>
                  </a:lnTo>
                  <a:lnTo>
                    <a:pt x="133223" y="202692"/>
                  </a:lnTo>
                  <a:lnTo>
                    <a:pt x="192913" y="202692"/>
                  </a:lnTo>
                  <a:lnTo>
                    <a:pt x="196596" y="199009"/>
                  </a:lnTo>
                  <a:lnTo>
                    <a:pt x="196596" y="186182"/>
                  </a:lnTo>
                  <a:lnTo>
                    <a:pt x="196596" y="150622"/>
                  </a:lnTo>
                  <a:lnTo>
                    <a:pt x="196596" y="137795"/>
                  </a:lnTo>
                  <a:close/>
                </a:path>
                <a:path w="550544" h="248920">
                  <a:moveTo>
                    <a:pt x="196596" y="52578"/>
                  </a:moveTo>
                  <a:lnTo>
                    <a:pt x="192913" y="48768"/>
                  </a:lnTo>
                  <a:lnTo>
                    <a:pt x="180340" y="48768"/>
                  </a:lnTo>
                  <a:lnTo>
                    <a:pt x="180340" y="65659"/>
                  </a:lnTo>
                  <a:lnTo>
                    <a:pt x="180340" y="101981"/>
                  </a:lnTo>
                  <a:lnTo>
                    <a:pt x="145796" y="101981"/>
                  </a:lnTo>
                  <a:lnTo>
                    <a:pt x="145796" y="65659"/>
                  </a:lnTo>
                  <a:lnTo>
                    <a:pt x="180340" y="65659"/>
                  </a:lnTo>
                  <a:lnTo>
                    <a:pt x="180340" y="48768"/>
                  </a:lnTo>
                  <a:lnTo>
                    <a:pt x="133223" y="48768"/>
                  </a:lnTo>
                  <a:lnTo>
                    <a:pt x="129540" y="52578"/>
                  </a:lnTo>
                  <a:lnTo>
                    <a:pt x="129540" y="115062"/>
                  </a:lnTo>
                  <a:lnTo>
                    <a:pt x="133223" y="118872"/>
                  </a:lnTo>
                  <a:lnTo>
                    <a:pt x="192913" y="118872"/>
                  </a:lnTo>
                  <a:lnTo>
                    <a:pt x="196596" y="115062"/>
                  </a:lnTo>
                  <a:lnTo>
                    <a:pt x="196596" y="101981"/>
                  </a:lnTo>
                  <a:lnTo>
                    <a:pt x="196596" y="65659"/>
                  </a:lnTo>
                  <a:lnTo>
                    <a:pt x="196596" y="52578"/>
                  </a:lnTo>
                  <a:close/>
                </a:path>
                <a:path w="550544" h="248920">
                  <a:moveTo>
                    <a:pt x="416052" y="137795"/>
                  </a:moveTo>
                  <a:lnTo>
                    <a:pt x="412496" y="134112"/>
                  </a:lnTo>
                  <a:lnTo>
                    <a:pt x="400177" y="134112"/>
                  </a:lnTo>
                  <a:lnTo>
                    <a:pt x="400177" y="150622"/>
                  </a:lnTo>
                  <a:lnTo>
                    <a:pt x="400177" y="186182"/>
                  </a:lnTo>
                  <a:lnTo>
                    <a:pt x="366268" y="186182"/>
                  </a:lnTo>
                  <a:lnTo>
                    <a:pt x="366268" y="150622"/>
                  </a:lnTo>
                  <a:lnTo>
                    <a:pt x="400177" y="150622"/>
                  </a:lnTo>
                  <a:lnTo>
                    <a:pt x="400177" y="134112"/>
                  </a:lnTo>
                  <a:lnTo>
                    <a:pt x="354076" y="134112"/>
                  </a:lnTo>
                  <a:lnTo>
                    <a:pt x="350520" y="137795"/>
                  </a:lnTo>
                  <a:lnTo>
                    <a:pt x="350520" y="199009"/>
                  </a:lnTo>
                  <a:lnTo>
                    <a:pt x="354076" y="202692"/>
                  </a:lnTo>
                  <a:lnTo>
                    <a:pt x="412496" y="202692"/>
                  </a:lnTo>
                  <a:lnTo>
                    <a:pt x="416052" y="199009"/>
                  </a:lnTo>
                  <a:lnTo>
                    <a:pt x="416052" y="186182"/>
                  </a:lnTo>
                  <a:lnTo>
                    <a:pt x="416052" y="150622"/>
                  </a:lnTo>
                  <a:lnTo>
                    <a:pt x="416052" y="137795"/>
                  </a:lnTo>
                  <a:close/>
                </a:path>
                <a:path w="550544" h="248920">
                  <a:moveTo>
                    <a:pt x="416052" y="52578"/>
                  </a:moveTo>
                  <a:lnTo>
                    <a:pt x="412496" y="48768"/>
                  </a:lnTo>
                  <a:lnTo>
                    <a:pt x="400177" y="48768"/>
                  </a:lnTo>
                  <a:lnTo>
                    <a:pt x="400177" y="65659"/>
                  </a:lnTo>
                  <a:lnTo>
                    <a:pt x="400177" y="101981"/>
                  </a:lnTo>
                  <a:lnTo>
                    <a:pt x="366268" y="101981"/>
                  </a:lnTo>
                  <a:lnTo>
                    <a:pt x="366268" y="65659"/>
                  </a:lnTo>
                  <a:lnTo>
                    <a:pt x="400177" y="65659"/>
                  </a:lnTo>
                  <a:lnTo>
                    <a:pt x="400177" y="48768"/>
                  </a:lnTo>
                  <a:lnTo>
                    <a:pt x="354076" y="48768"/>
                  </a:lnTo>
                  <a:lnTo>
                    <a:pt x="350520" y="52578"/>
                  </a:lnTo>
                  <a:lnTo>
                    <a:pt x="350520" y="115062"/>
                  </a:lnTo>
                  <a:lnTo>
                    <a:pt x="354076" y="118872"/>
                  </a:lnTo>
                  <a:lnTo>
                    <a:pt x="412496" y="118872"/>
                  </a:lnTo>
                  <a:lnTo>
                    <a:pt x="416052" y="115062"/>
                  </a:lnTo>
                  <a:lnTo>
                    <a:pt x="416052" y="101981"/>
                  </a:lnTo>
                  <a:lnTo>
                    <a:pt x="416052" y="65659"/>
                  </a:lnTo>
                  <a:lnTo>
                    <a:pt x="416052" y="52578"/>
                  </a:lnTo>
                  <a:close/>
                </a:path>
                <a:path w="550544" h="248920">
                  <a:moveTo>
                    <a:pt x="502920" y="137795"/>
                  </a:moveTo>
                  <a:lnTo>
                    <a:pt x="499237" y="134112"/>
                  </a:lnTo>
                  <a:lnTo>
                    <a:pt x="486664" y="134112"/>
                  </a:lnTo>
                  <a:lnTo>
                    <a:pt x="486664" y="150622"/>
                  </a:lnTo>
                  <a:lnTo>
                    <a:pt x="486664" y="186182"/>
                  </a:lnTo>
                  <a:lnTo>
                    <a:pt x="452120" y="186182"/>
                  </a:lnTo>
                  <a:lnTo>
                    <a:pt x="452120" y="150622"/>
                  </a:lnTo>
                  <a:lnTo>
                    <a:pt x="486664" y="150622"/>
                  </a:lnTo>
                  <a:lnTo>
                    <a:pt x="486664" y="134112"/>
                  </a:lnTo>
                  <a:lnTo>
                    <a:pt x="439547" y="134112"/>
                  </a:lnTo>
                  <a:lnTo>
                    <a:pt x="435864" y="137795"/>
                  </a:lnTo>
                  <a:lnTo>
                    <a:pt x="435864" y="199009"/>
                  </a:lnTo>
                  <a:lnTo>
                    <a:pt x="439547" y="202692"/>
                  </a:lnTo>
                  <a:lnTo>
                    <a:pt x="499237" y="202692"/>
                  </a:lnTo>
                  <a:lnTo>
                    <a:pt x="502920" y="199009"/>
                  </a:lnTo>
                  <a:lnTo>
                    <a:pt x="502920" y="186182"/>
                  </a:lnTo>
                  <a:lnTo>
                    <a:pt x="502920" y="150622"/>
                  </a:lnTo>
                  <a:lnTo>
                    <a:pt x="502920" y="137795"/>
                  </a:lnTo>
                  <a:close/>
                </a:path>
                <a:path w="550544" h="248920">
                  <a:moveTo>
                    <a:pt x="502920" y="52578"/>
                  </a:moveTo>
                  <a:lnTo>
                    <a:pt x="499237" y="48768"/>
                  </a:lnTo>
                  <a:lnTo>
                    <a:pt x="486664" y="48768"/>
                  </a:lnTo>
                  <a:lnTo>
                    <a:pt x="486664" y="65659"/>
                  </a:lnTo>
                  <a:lnTo>
                    <a:pt x="486664" y="101981"/>
                  </a:lnTo>
                  <a:lnTo>
                    <a:pt x="452120" y="101981"/>
                  </a:lnTo>
                  <a:lnTo>
                    <a:pt x="452120" y="65659"/>
                  </a:lnTo>
                  <a:lnTo>
                    <a:pt x="486664" y="65659"/>
                  </a:lnTo>
                  <a:lnTo>
                    <a:pt x="486664" y="48768"/>
                  </a:lnTo>
                  <a:lnTo>
                    <a:pt x="439547" y="48768"/>
                  </a:lnTo>
                  <a:lnTo>
                    <a:pt x="435864" y="52578"/>
                  </a:lnTo>
                  <a:lnTo>
                    <a:pt x="435864" y="115062"/>
                  </a:lnTo>
                  <a:lnTo>
                    <a:pt x="439547" y="118872"/>
                  </a:lnTo>
                  <a:lnTo>
                    <a:pt x="499237" y="118872"/>
                  </a:lnTo>
                  <a:lnTo>
                    <a:pt x="502920" y="115062"/>
                  </a:lnTo>
                  <a:lnTo>
                    <a:pt x="502920" y="101981"/>
                  </a:lnTo>
                  <a:lnTo>
                    <a:pt x="502920" y="65659"/>
                  </a:lnTo>
                  <a:lnTo>
                    <a:pt x="502920" y="52578"/>
                  </a:lnTo>
                  <a:close/>
                </a:path>
                <a:path w="550544" h="248920">
                  <a:moveTo>
                    <a:pt x="550164" y="3810"/>
                  </a:moveTo>
                  <a:lnTo>
                    <a:pt x="546608" y="0"/>
                  </a:lnTo>
                  <a:lnTo>
                    <a:pt x="534162" y="0"/>
                  </a:lnTo>
                  <a:lnTo>
                    <a:pt x="534162" y="16637"/>
                  </a:lnTo>
                  <a:lnTo>
                    <a:pt x="534162" y="231775"/>
                  </a:lnTo>
                  <a:lnTo>
                    <a:pt x="317754" y="231775"/>
                  </a:lnTo>
                  <a:lnTo>
                    <a:pt x="317754" y="132461"/>
                  </a:lnTo>
                  <a:lnTo>
                    <a:pt x="317754" y="119634"/>
                  </a:lnTo>
                  <a:lnTo>
                    <a:pt x="314198" y="115824"/>
                  </a:lnTo>
                  <a:lnTo>
                    <a:pt x="235966" y="115824"/>
                  </a:lnTo>
                  <a:lnTo>
                    <a:pt x="232410" y="119634"/>
                  </a:lnTo>
                  <a:lnTo>
                    <a:pt x="232410" y="231775"/>
                  </a:lnTo>
                  <a:lnTo>
                    <a:pt x="16002" y="231775"/>
                  </a:lnTo>
                  <a:lnTo>
                    <a:pt x="16002" y="16637"/>
                  </a:lnTo>
                  <a:lnTo>
                    <a:pt x="534162" y="16637"/>
                  </a:lnTo>
                  <a:lnTo>
                    <a:pt x="534162" y="0"/>
                  </a:lnTo>
                  <a:lnTo>
                    <a:pt x="3556" y="0"/>
                  </a:lnTo>
                  <a:lnTo>
                    <a:pt x="0" y="3810"/>
                  </a:lnTo>
                  <a:lnTo>
                    <a:pt x="0" y="244602"/>
                  </a:lnTo>
                  <a:lnTo>
                    <a:pt x="3556" y="248412"/>
                  </a:lnTo>
                  <a:lnTo>
                    <a:pt x="244856" y="248412"/>
                  </a:lnTo>
                  <a:lnTo>
                    <a:pt x="248412" y="244602"/>
                  </a:lnTo>
                  <a:lnTo>
                    <a:pt x="248412" y="231775"/>
                  </a:lnTo>
                  <a:lnTo>
                    <a:pt x="248412" y="132461"/>
                  </a:lnTo>
                  <a:lnTo>
                    <a:pt x="301752" y="132461"/>
                  </a:lnTo>
                  <a:lnTo>
                    <a:pt x="301752" y="244602"/>
                  </a:lnTo>
                  <a:lnTo>
                    <a:pt x="305308" y="248412"/>
                  </a:lnTo>
                  <a:lnTo>
                    <a:pt x="546608" y="248412"/>
                  </a:lnTo>
                  <a:lnTo>
                    <a:pt x="550037" y="244602"/>
                  </a:lnTo>
                  <a:lnTo>
                    <a:pt x="550037" y="231775"/>
                  </a:lnTo>
                  <a:lnTo>
                    <a:pt x="550151" y="16637"/>
                  </a:lnTo>
                  <a:lnTo>
                    <a:pt x="550164" y="3810"/>
                  </a:lnTo>
                  <a:close/>
                </a:path>
              </a:pathLst>
            </a:custGeom>
            <a:solidFill>
              <a:srgbClr val="00B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9963" y="3090672"/>
              <a:ext cx="85343" cy="19964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97835" y="2979420"/>
              <a:ext cx="608330" cy="79375"/>
            </a:xfrm>
            <a:custGeom>
              <a:avLst/>
              <a:gdLst/>
              <a:ahLst/>
              <a:cxnLst/>
              <a:rect l="l" t="t" r="r" b="b"/>
              <a:pathLst>
                <a:path w="608330" h="79375">
                  <a:moveTo>
                    <a:pt x="604519" y="0"/>
                  </a:moveTo>
                  <a:lnTo>
                    <a:pt x="3556" y="0"/>
                  </a:lnTo>
                  <a:lnTo>
                    <a:pt x="0" y="3809"/>
                  </a:lnTo>
                  <a:lnTo>
                    <a:pt x="0" y="75437"/>
                  </a:lnTo>
                  <a:lnTo>
                    <a:pt x="3556" y="79247"/>
                  </a:lnTo>
                  <a:lnTo>
                    <a:pt x="604519" y="79247"/>
                  </a:lnTo>
                  <a:lnTo>
                    <a:pt x="608076" y="75437"/>
                  </a:lnTo>
                  <a:lnTo>
                    <a:pt x="608076" y="62483"/>
                  </a:lnTo>
                  <a:lnTo>
                    <a:pt x="16001" y="62483"/>
                  </a:lnTo>
                  <a:lnTo>
                    <a:pt x="16001" y="16763"/>
                  </a:lnTo>
                  <a:lnTo>
                    <a:pt x="608076" y="16763"/>
                  </a:lnTo>
                  <a:lnTo>
                    <a:pt x="608076" y="3809"/>
                  </a:lnTo>
                  <a:lnTo>
                    <a:pt x="604519" y="0"/>
                  </a:lnTo>
                  <a:close/>
                </a:path>
                <a:path w="608330" h="79375">
                  <a:moveTo>
                    <a:pt x="608076" y="16763"/>
                  </a:moveTo>
                  <a:lnTo>
                    <a:pt x="592074" y="16763"/>
                  </a:lnTo>
                  <a:lnTo>
                    <a:pt x="592074" y="62483"/>
                  </a:lnTo>
                  <a:lnTo>
                    <a:pt x="608076" y="62483"/>
                  </a:lnTo>
                  <a:lnTo>
                    <a:pt x="608076" y="16763"/>
                  </a:lnTo>
                  <a:close/>
                </a:path>
              </a:pathLst>
            </a:custGeom>
            <a:solidFill>
              <a:srgbClr val="00B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04591" y="2708529"/>
              <a:ext cx="197103" cy="290702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1773935" y="2968751"/>
            <a:ext cx="350520" cy="257810"/>
          </a:xfrm>
          <a:custGeom>
            <a:avLst/>
            <a:gdLst/>
            <a:ahLst/>
            <a:cxnLst/>
            <a:rect l="l" t="t" r="r" b="b"/>
            <a:pathLst>
              <a:path w="350519" h="257810">
                <a:moveTo>
                  <a:pt x="0" y="64388"/>
                </a:moveTo>
                <a:lnTo>
                  <a:pt x="221741" y="64388"/>
                </a:lnTo>
                <a:lnTo>
                  <a:pt x="221741" y="0"/>
                </a:lnTo>
                <a:lnTo>
                  <a:pt x="350519" y="128777"/>
                </a:lnTo>
                <a:lnTo>
                  <a:pt x="221741" y="257556"/>
                </a:lnTo>
                <a:lnTo>
                  <a:pt x="221741" y="193167"/>
                </a:lnTo>
                <a:lnTo>
                  <a:pt x="0" y="193167"/>
                </a:lnTo>
                <a:lnTo>
                  <a:pt x="0" y="64388"/>
                </a:lnTo>
                <a:close/>
              </a:path>
            </a:pathLst>
          </a:custGeom>
          <a:ln w="12192">
            <a:solidFill>
              <a:srgbClr val="04B1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6804" y="3724655"/>
            <a:ext cx="3423285" cy="2164080"/>
          </a:xfrm>
          <a:custGeom>
            <a:avLst/>
            <a:gdLst/>
            <a:ahLst/>
            <a:cxnLst/>
            <a:rect l="l" t="t" r="r" b="b"/>
            <a:pathLst>
              <a:path w="3423285" h="2164079">
                <a:moveTo>
                  <a:pt x="0" y="165354"/>
                </a:moveTo>
                <a:lnTo>
                  <a:pt x="5906" y="121399"/>
                </a:lnTo>
                <a:lnTo>
                  <a:pt x="22574" y="81900"/>
                </a:lnTo>
                <a:lnTo>
                  <a:pt x="48429" y="48434"/>
                </a:lnTo>
                <a:lnTo>
                  <a:pt x="81895" y="22577"/>
                </a:lnTo>
                <a:lnTo>
                  <a:pt x="121395" y="5907"/>
                </a:lnTo>
                <a:lnTo>
                  <a:pt x="165354" y="0"/>
                </a:lnTo>
                <a:lnTo>
                  <a:pt x="3257550" y="0"/>
                </a:lnTo>
                <a:lnTo>
                  <a:pt x="3301504" y="5907"/>
                </a:lnTo>
                <a:lnTo>
                  <a:pt x="3341003" y="22577"/>
                </a:lnTo>
                <a:lnTo>
                  <a:pt x="3374469" y="48434"/>
                </a:lnTo>
                <a:lnTo>
                  <a:pt x="3400326" y="81900"/>
                </a:lnTo>
                <a:lnTo>
                  <a:pt x="3416996" y="121399"/>
                </a:lnTo>
                <a:lnTo>
                  <a:pt x="3422904" y="165354"/>
                </a:lnTo>
                <a:lnTo>
                  <a:pt x="3422904" y="1998726"/>
                </a:lnTo>
                <a:lnTo>
                  <a:pt x="3416996" y="2042684"/>
                </a:lnTo>
                <a:lnTo>
                  <a:pt x="3400326" y="2082184"/>
                </a:lnTo>
                <a:lnTo>
                  <a:pt x="3374469" y="2115650"/>
                </a:lnTo>
                <a:lnTo>
                  <a:pt x="3341003" y="2141505"/>
                </a:lnTo>
                <a:lnTo>
                  <a:pt x="3301504" y="2158173"/>
                </a:lnTo>
                <a:lnTo>
                  <a:pt x="3257550" y="2164080"/>
                </a:lnTo>
                <a:lnTo>
                  <a:pt x="165354" y="2164080"/>
                </a:lnTo>
                <a:lnTo>
                  <a:pt x="121395" y="2158173"/>
                </a:lnTo>
                <a:lnTo>
                  <a:pt x="81895" y="2141505"/>
                </a:lnTo>
                <a:lnTo>
                  <a:pt x="48429" y="2115650"/>
                </a:lnTo>
                <a:lnTo>
                  <a:pt x="22574" y="2082184"/>
                </a:lnTo>
                <a:lnTo>
                  <a:pt x="5906" y="2042684"/>
                </a:lnTo>
                <a:lnTo>
                  <a:pt x="0" y="1998726"/>
                </a:lnTo>
                <a:lnTo>
                  <a:pt x="0" y="16535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63397" y="3957066"/>
            <a:ext cx="302006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3399"/>
                </a:solidFill>
                <a:latin typeface="Calibri"/>
                <a:cs typeface="Calibri"/>
              </a:rPr>
              <a:t>Школы</a:t>
            </a:r>
            <a:r>
              <a:rPr sz="1800" b="1" spc="-9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3399"/>
                </a:solidFill>
                <a:latin typeface="Calibri"/>
                <a:cs typeface="Calibri"/>
              </a:rPr>
              <a:t>получают: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"/>
              <a:tabLst>
                <a:tab pos="298450" algn="l"/>
              </a:tabLst>
            </a:pP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методические</a:t>
            </a:r>
            <a:r>
              <a:rPr sz="1800" spc="-1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материалы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"/>
              <a:tabLst>
                <a:tab pos="298450" algn="l"/>
              </a:tabLst>
            </a:pP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задания</a:t>
            </a:r>
            <a:r>
              <a:rPr sz="1800" spc="-2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этапа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"/>
              <a:tabLst>
                <a:tab pos="298450" algn="l"/>
              </a:tabLst>
            </a:pP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критерии</a:t>
            </a:r>
            <a:r>
              <a:rPr sz="1800" spc="-7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оценивания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"/>
              <a:tabLst>
                <a:tab pos="298450" algn="l"/>
              </a:tabLst>
            </a:pP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форма</a:t>
            </a:r>
            <a:r>
              <a:rPr sz="1800" spc="-4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протокола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"/>
              <a:tabLst>
                <a:tab pos="298450" algn="l"/>
              </a:tabLst>
            </a:pP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ссылка</a:t>
            </a:r>
            <a:r>
              <a:rPr sz="1800" spc="-5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для</a:t>
            </a:r>
            <a:r>
              <a:rPr sz="1800" spc="-6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отправки</a:t>
            </a:r>
            <a:r>
              <a:rPr sz="1800" spc="-4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отчета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77511" y="1504143"/>
            <a:ext cx="3291840" cy="619125"/>
            <a:chOff x="4477511" y="1504143"/>
            <a:chExt cx="3291840" cy="61912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7511" y="1504143"/>
              <a:ext cx="3291840" cy="5929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1747" y="1536191"/>
              <a:ext cx="2560320" cy="5867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4275" y="1511807"/>
              <a:ext cx="3203448" cy="51358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626859" y="1604517"/>
            <a:ext cx="294030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800" dirty="0" smtClean="0">
                <a:solidFill>
                  <a:srgbClr val="FFFFFF"/>
                </a:solidFill>
                <a:latin typeface="Calibri"/>
                <a:cs typeface="Calibri"/>
              </a:rPr>
              <a:t>С 15 по</a:t>
            </a:r>
            <a:r>
              <a:rPr sz="1800" spc="-3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1800" dirty="0" smtClean="0">
                <a:solidFill>
                  <a:srgbClr val="FFFFFF"/>
                </a:solidFill>
                <a:latin typeface="Calibri"/>
                <a:cs typeface="Calibri"/>
              </a:rPr>
              <a:t>апреля</a:t>
            </a:r>
            <a:r>
              <a:rPr sz="1800" spc="-3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года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740144" y="1504143"/>
            <a:ext cx="2863850" cy="619125"/>
            <a:chOff x="8740144" y="1504143"/>
            <a:chExt cx="2863850" cy="619125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4" y="1504143"/>
              <a:ext cx="2863586" cy="5929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9491" y="1536191"/>
              <a:ext cx="2563368" cy="5867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56903" y="1511807"/>
              <a:ext cx="2775204" cy="51358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902196" y="1604517"/>
            <a:ext cx="245160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800" dirty="0" smtClean="0">
                <a:solidFill>
                  <a:srgbClr val="FFFFFF"/>
                </a:solidFill>
                <a:latin typeface="Calibri"/>
                <a:cs typeface="Calibri"/>
              </a:rPr>
              <a:t>До</a:t>
            </a:r>
            <a:r>
              <a:rPr sz="1800" spc="-4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 smtClean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lang="ru-RU" sz="1800" dirty="0" smtClean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2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1800" spc="-25" dirty="0" smtClean="0">
                <a:solidFill>
                  <a:srgbClr val="FFFFFF"/>
                </a:solidFill>
                <a:latin typeface="Calibri"/>
                <a:cs typeface="Calibri"/>
              </a:rPr>
              <a:t>апреля</a:t>
            </a:r>
            <a:r>
              <a:rPr sz="1800" spc="-3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года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58485" y="2185797"/>
            <a:ext cx="1875789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Проведение</a:t>
            </a:r>
            <a:r>
              <a:rPr sz="1700" spc="-3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этапа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53931" y="2184857"/>
            <a:ext cx="258318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>
                <a:solidFill>
                  <a:srgbClr val="00B0EE"/>
                </a:solidFill>
                <a:latin typeface="Microsoft Sans Serif"/>
                <a:cs typeface="Microsoft Sans Serif"/>
              </a:rPr>
              <a:t>Подведение</a:t>
            </a:r>
            <a:r>
              <a:rPr sz="1700" spc="-90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B0EE"/>
                </a:solidFill>
                <a:latin typeface="Microsoft Sans Serif"/>
                <a:cs typeface="Microsoft Sans Serif"/>
              </a:rPr>
              <a:t>итогов</a:t>
            </a:r>
            <a:r>
              <a:rPr sz="1700" spc="-8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00B0EE"/>
                </a:solidFill>
                <a:latin typeface="Microsoft Sans Serif"/>
                <a:cs typeface="Microsoft Sans Serif"/>
              </a:rPr>
              <a:t>этапа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613147" y="2639567"/>
            <a:ext cx="2954020" cy="3548379"/>
          </a:xfrm>
          <a:custGeom>
            <a:avLst/>
            <a:gdLst/>
            <a:ahLst/>
            <a:cxnLst/>
            <a:rect l="l" t="t" r="r" b="b"/>
            <a:pathLst>
              <a:path w="2954020" h="3548379">
                <a:moveTo>
                  <a:pt x="0" y="128905"/>
                </a:moveTo>
                <a:lnTo>
                  <a:pt x="10122" y="78706"/>
                </a:lnTo>
                <a:lnTo>
                  <a:pt x="37734" y="37734"/>
                </a:lnTo>
                <a:lnTo>
                  <a:pt x="78706" y="10122"/>
                </a:lnTo>
                <a:lnTo>
                  <a:pt x="128904" y="0"/>
                </a:lnTo>
                <a:lnTo>
                  <a:pt x="2824606" y="0"/>
                </a:lnTo>
                <a:lnTo>
                  <a:pt x="2874805" y="10122"/>
                </a:lnTo>
                <a:lnTo>
                  <a:pt x="2915777" y="37734"/>
                </a:lnTo>
                <a:lnTo>
                  <a:pt x="2943389" y="78706"/>
                </a:lnTo>
                <a:lnTo>
                  <a:pt x="2953511" y="128905"/>
                </a:lnTo>
                <a:lnTo>
                  <a:pt x="2953511" y="3419005"/>
                </a:lnTo>
                <a:lnTo>
                  <a:pt x="2943389" y="3469165"/>
                </a:lnTo>
                <a:lnTo>
                  <a:pt x="2915777" y="3510127"/>
                </a:lnTo>
                <a:lnTo>
                  <a:pt x="2874805" y="3537744"/>
                </a:lnTo>
                <a:lnTo>
                  <a:pt x="2824606" y="3547872"/>
                </a:lnTo>
                <a:lnTo>
                  <a:pt x="128904" y="3547872"/>
                </a:lnTo>
                <a:lnTo>
                  <a:pt x="78706" y="3537744"/>
                </a:lnTo>
                <a:lnTo>
                  <a:pt x="37734" y="3510127"/>
                </a:lnTo>
                <a:lnTo>
                  <a:pt x="10122" y="3469165"/>
                </a:lnTo>
                <a:lnTo>
                  <a:pt x="0" y="3419005"/>
                </a:lnTo>
                <a:lnTo>
                  <a:pt x="0" y="12890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29734" y="2740278"/>
            <a:ext cx="231838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</a:tabLst>
            </a:pP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Форма</a:t>
            </a:r>
            <a:r>
              <a:rPr sz="1800" spc="-1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организации 	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этапа</a:t>
            </a:r>
            <a:r>
              <a:rPr sz="1800" spc="-3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(в</a:t>
            </a:r>
            <a:r>
              <a:rPr sz="1800" spc="-3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школе</a:t>
            </a:r>
            <a:r>
              <a:rPr sz="1800" spc="-3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3399"/>
                </a:solidFill>
                <a:latin typeface="Calibri"/>
                <a:cs typeface="Calibri"/>
              </a:rPr>
              <a:t>очно, 	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дистанционно, 	гибридная</a:t>
            </a:r>
            <a:r>
              <a:rPr sz="1800" spc="-2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модель) 	определяется 	куратором</a:t>
            </a:r>
            <a:r>
              <a:rPr sz="1800" spc="-4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проекта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29734" y="4661154"/>
            <a:ext cx="27165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69215" indent="-2857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</a:tabLst>
            </a:pP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Объем</a:t>
            </a:r>
            <a:r>
              <a:rPr sz="1800" spc="-2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и</a:t>
            </a:r>
            <a:r>
              <a:rPr sz="1800" spc="-2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содержание 	комментариев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педагога 	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во</a:t>
            </a:r>
            <a:r>
              <a:rPr sz="1800" spc="-4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время</a:t>
            </a:r>
            <a:r>
              <a:rPr sz="1800" spc="-3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этапа</a:t>
            </a:r>
            <a:endParaRPr sz="18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определяется</a:t>
            </a:r>
            <a:r>
              <a:rPr sz="1800" spc="-6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педагогом</a:t>
            </a:r>
            <a:endParaRPr sz="18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самостоятельно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459532" y="3512537"/>
            <a:ext cx="3423285" cy="1606550"/>
          </a:xfrm>
          <a:custGeom>
            <a:avLst/>
            <a:gdLst/>
            <a:ahLst/>
            <a:cxnLst/>
            <a:rect l="l" t="t" r="r" b="b"/>
            <a:pathLst>
              <a:path w="3423284" h="1606550">
                <a:moveTo>
                  <a:pt x="0" y="122681"/>
                </a:moveTo>
                <a:lnTo>
                  <a:pt x="9650" y="74955"/>
                </a:lnTo>
                <a:lnTo>
                  <a:pt x="35956" y="35956"/>
                </a:lnTo>
                <a:lnTo>
                  <a:pt x="74955" y="9650"/>
                </a:lnTo>
                <a:lnTo>
                  <a:pt x="122681" y="0"/>
                </a:lnTo>
                <a:lnTo>
                  <a:pt x="3300222" y="0"/>
                </a:lnTo>
                <a:lnTo>
                  <a:pt x="3347948" y="9650"/>
                </a:lnTo>
                <a:lnTo>
                  <a:pt x="3386947" y="35956"/>
                </a:lnTo>
                <a:lnTo>
                  <a:pt x="3413253" y="74955"/>
                </a:lnTo>
                <a:lnTo>
                  <a:pt x="3422904" y="122681"/>
                </a:lnTo>
                <a:lnTo>
                  <a:pt x="3422904" y="1483613"/>
                </a:lnTo>
                <a:lnTo>
                  <a:pt x="3413253" y="1531340"/>
                </a:lnTo>
                <a:lnTo>
                  <a:pt x="3386947" y="1570339"/>
                </a:lnTo>
                <a:lnTo>
                  <a:pt x="3347948" y="1596645"/>
                </a:lnTo>
                <a:lnTo>
                  <a:pt x="3300222" y="1606295"/>
                </a:lnTo>
                <a:lnTo>
                  <a:pt x="122681" y="1606295"/>
                </a:lnTo>
                <a:lnTo>
                  <a:pt x="74955" y="1596645"/>
                </a:lnTo>
                <a:lnTo>
                  <a:pt x="35956" y="1570339"/>
                </a:lnTo>
                <a:lnTo>
                  <a:pt x="9650" y="1531340"/>
                </a:lnTo>
                <a:lnTo>
                  <a:pt x="0" y="1483613"/>
                </a:lnTo>
                <a:lnTo>
                  <a:pt x="0" y="122681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907583" y="3578817"/>
            <a:ext cx="226822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594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3399"/>
                </a:solidFill>
                <a:latin typeface="Calibri"/>
                <a:cs typeface="Calibri"/>
              </a:rPr>
              <a:t>Кураторы</a:t>
            </a:r>
            <a:r>
              <a:rPr sz="1800" b="1" spc="-10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3399"/>
                </a:solidFill>
                <a:latin typeface="Calibri"/>
                <a:cs typeface="Calibri"/>
              </a:rPr>
              <a:t>отправляют форму-отчет:</a:t>
            </a:r>
            <a:endParaRPr sz="1800" dirty="0">
              <a:latin typeface="Calibri"/>
              <a:cs typeface="Calibri"/>
            </a:endParaRPr>
          </a:p>
          <a:p>
            <a:pPr marL="274320" marR="5080" indent="-262255">
              <a:lnSpc>
                <a:spcPct val="100000"/>
              </a:lnSpc>
              <a:buFont typeface="Wingdings"/>
              <a:buChar char=""/>
              <a:tabLst>
                <a:tab pos="274320" algn="l"/>
                <a:tab pos="297815" algn="l"/>
              </a:tabLst>
            </a:pP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	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протокол</a:t>
            </a:r>
            <a:r>
              <a:rPr sz="1800" spc="-4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с</a:t>
            </a:r>
            <a:r>
              <a:rPr sz="1800" spc="-5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баллами 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(общий</a:t>
            </a:r>
            <a:r>
              <a:rPr sz="1800" spc="-4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от</a:t>
            </a:r>
            <a:r>
              <a:rPr sz="1800" spc="-40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школы)</a:t>
            </a:r>
            <a:endParaRPr sz="18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"/>
              <a:tabLst>
                <a:tab pos="298450" algn="l"/>
              </a:tabLst>
            </a:pP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фотоотчет </a:t>
            </a:r>
            <a:r>
              <a:rPr sz="1800" dirty="0">
                <a:solidFill>
                  <a:srgbClr val="003399"/>
                </a:solidFill>
                <a:latin typeface="Calibri"/>
                <a:cs typeface="Calibri"/>
              </a:rPr>
              <a:t>с</a:t>
            </a:r>
            <a:r>
              <a:rPr sz="1800" spc="-35" dirty="0">
                <a:solidFill>
                  <a:srgbClr val="00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99"/>
                </a:solidFill>
                <a:latin typeface="Calibri"/>
                <a:cs typeface="Calibri"/>
              </a:rPr>
              <a:t>этапа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710671" y="2852927"/>
            <a:ext cx="568960" cy="474345"/>
            <a:chOff x="10710671" y="2852927"/>
            <a:chExt cx="568960" cy="474345"/>
          </a:xfrm>
        </p:grpSpPr>
        <p:sp>
          <p:nvSpPr>
            <p:cNvPr id="41" name="object 41"/>
            <p:cNvSpPr/>
            <p:nvPr/>
          </p:nvSpPr>
          <p:spPr>
            <a:xfrm>
              <a:off x="10710672" y="2969158"/>
              <a:ext cx="521334" cy="358140"/>
            </a:xfrm>
            <a:custGeom>
              <a:avLst/>
              <a:gdLst/>
              <a:ahLst/>
              <a:cxnLst/>
              <a:rect l="l" t="t" r="r" b="b"/>
              <a:pathLst>
                <a:path w="521334" h="358139">
                  <a:moveTo>
                    <a:pt x="295529" y="17500"/>
                  </a:moveTo>
                  <a:lnTo>
                    <a:pt x="293116" y="12674"/>
                  </a:lnTo>
                  <a:lnTo>
                    <a:pt x="290830" y="7848"/>
                  </a:lnTo>
                  <a:lnTo>
                    <a:pt x="285115" y="5816"/>
                  </a:lnTo>
                  <a:lnTo>
                    <a:pt x="259029" y="25095"/>
                  </a:lnTo>
                  <a:lnTo>
                    <a:pt x="250571" y="19177"/>
                  </a:lnTo>
                  <a:lnTo>
                    <a:pt x="250571" y="41249"/>
                  </a:lnTo>
                  <a:lnTo>
                    <a:pt x="250571" y="279247"/>
                  </a:lnTo>
                  <a:lnTo>
                    <a:pt x="222516" y="267601"/>
                  </a:lnTo>
                  <a:lnTo>
                    <a:pt x="192786" y="265518"/>
                  </a:lnTo>
                  <a:lnTo>
                    <a:pt x="162090" y="269811"/>
                  </a:lnTo>
                  <a:lnTo>
                    <a:pt x="131191" y="277215"/>
                  </a:lnTo>
                  <a:lnTo>
                    <a:pt x="115150" y="281343"/>
                  </a:lnTo>
                  <a:lnTo>
                    <a:pt x="98933" y="285064"/>
                  </a:lnTo>
                  <a:lnTo>
                    <a:pt x="82613" y="287972"/>
                  </a:lnTo>
                  <a:lnTo>
                    <a:pt x="66294" y="289661"/>
                  </a:lnTo>
                  <a:lnTo>
                    <a:pt x="66294" y="34518"/>
                  </a:lnTo>
                  <a:lnTo>
                    <a:pt x="82143" y="33362"/>
                  </a:lnTo>
                  <a:lnTo>
                    <a:pt x="97866" y="31381"/>
                  </a:lnTo>
                  <a:lnTo>
                    <a:pt x="113423" y="28879"/>
                  </a:lnTo>
                  <a:lnTo>
                    <a:pt x="128778" y="26136"/>
                  </a:lnTo>
                  <a:lnTo>
                    <a:pt x="163271" y="20383"/>
                  </a:lnTo>
                  <a:lnTo>
                    <a:pt x="195199" y="18605"/>
                  </a:lnTo>
                  <a:lnTo>
                    <a:pt x="224358" y="24371"/>
                  </a:lnTo>
                  <a:lnTo>
                    <a:pt x="250571" y="41249"/>
                  </a:lnTo>
                  <a:lnTo>
                    <a:pt x="250571" y="19177"/>
                  </a:lnTo>
                  <a:lnTo>
                    <a:pt x="249758" y="18605"/>
                  </a:lnTo>
                  <a:lnTo>
                    <a:pt x="234835" y="8166"/>
                  </a:lnTo>
                  <a:lnTo>
                    <a:pt x="199682" y="0"/>
                  </a:lnTo>
                  <a:lnTo>
                    <a:pt x="162788" y="1371"/>
                  </a:lnTo>
                  <a:lnTo>
                    <a:pt x="125349" y="7467"/>
                  </a:lnTo>
                  <a:lnTo>
                    <a:pt x="108305" y="10502"/>
                  </a:lnTo>
                  <a:lnTo>
                    <a:pt x="91147" y="13182"/>
                  </a:lnTo>
                  <a:lnTo>
                    <a:pt x="73939" y="15113"/>
                  </a:lnTo>
                  <a:lnTo>
                    <a:pt x="56769" y="15849"/>
                  </a:lnTo>
                  <a:lnTo>
                    <a:pt x="51562" y="15849"/>
                  </a:lnTo>
                  <a:lnTo>
                    <a:pt x="47244" y="20167"/>
                  </a:lnTo>
                  <a:lnTo>
                    <a:pt x="47320" y="304736"/>
                  </a:lnTo>
                  <a:lnTo>
                    <a:pt x="51562" y="308965"/>
                  </a:lnTo>
                  <a:lnTo>
                    <a:pt x="56769" y="308965"/>
                  </a:lnTo>
                  <a:lnTo>
                    <a:pt x="77000" y="307797"/>
                  </a:lnTo>
                  <a:lnTo>
                    <a:pt x="96964" y="304736"/>
                  </a:lnTo>
                  <a:lnTo>
                    <a:pt x="116624" y="300456"/>
                  </a:lnTo>
                  <a:lnTo>
                    <a:pt x="136017" y="295630"/>
                  </a:lnTo>
                  <a:lnTo>
                    <a:pt x="161124" y="289661"/>
                  </a:lnTo>
                  <a:lnTo>
                    <a:pt x="169367" y="287705"/>
                  </a:lnTo>
                  <a:lnTo>
                    <a:pt x="200152" y="284226"/>
                  </a:lnTo>
                  <a:lnTo>
                    <a:pt x="228168" y="289052"/>
                  </a:lnTo>
                  <a:lnTo>
                    <a:pt x="253238" y="306044"/>
                  </a:lnTo>
                  <a:lnTo>
                    <a:pt x="255016" y="307949"/>
                  </a:lnTo>
                  <a:lnTo>
                    <a:pt x="257556" y="308965"/>
                  </a:lnTo>
                  <a:lnTo>
                    <a:pt x="262077" y="308965"/>
                  </a:lnTo>
                  <a:lnTo>
                    <a:pt x="263779" y="308457"/>
                  </a:lnTo>
                  <a:lnTo>
                    <a:pt x="267335" y="306933"/>
                  </a:lnTo>
                  <a:lnTo>
                    <a:pt x="269748" y="303504"/>
                  </a:lnTo>
                  <a:lnTo>
                    <a:pt x="269748" y="284226"/>
                  </a:lnTo>
                  <a:lnTo>
                    <a:pt x="269748" y="279247"/>
                  </a:lnTo>
                  <a:lnTo>
                    <a:pt x="269621" y="41884"/>
                  </a:lnTo>
                  <a:lnTo>
                    <a:pt x="293624" y="23469"/>
                  </a:lnTo>
                  <a:lnTo>
                    <a:pt x="295529" y="17500"/>
                  </a:lnTo>
                  <a:close/>
                </a:path>
                <a:path w="521334" h="358139">
                  <a:moveTo>
                    <a:pt x="521208" y="146659"/>
                  </a:moveTo>
                  <a:lnTo>
                    <a:pt x="516890" y="142341"/>
                  </a:lnTo>
                  <a:lnTo>
                    <a:pt x="506476" y="142341"/>
                  </a:lnTo>
                  <a:lnTo>
                    <a:pt x="502158" y="146659"/>
                  </a:lnTo>
                  <a:lnTo>
                    <a:pt x="502158" y="337159"/>
                  </a:lnTo>
                  <a:lnTo>
                    <a:pt x="318770" y="314553"/>
                  </a:lnTo>
                  <a:lnTo>
                    <a:pt x="315849" y="315569"/>
                  </a:lnTo>
                  <a:lnTo>
                    <a:pt x="292608" y="338810"/>
                  </a:lnTo>
                  <a:lnTo>
                    <a:pt x="228600" y="338810"/>
                  </a:lnTo>
                  <a:lnTo>
                    <a:pt x="205359" y="315569"/>
                  </a:lnTo>
                  <a:lnTo>
                    <a:pt x="202438" y="314426"/>
                  </a:lnTo>
                  <a:lnTo>
                    <a:pt x="19050" y="337159"/>
                  </a:lnTo>
                  <a:lnTo>
                    <a:pt x="19050" y="82651"/>
                  </a:lnTo>
                  <a:lnTo>
                    <a:pt x="26797" y="82651"/>
                  </a:lnTo>
                  <a:lnTo>
                    <a:pt x="30988" y="78333"/>
                  </a:lnTo>
                  <a:lnTo>
                    <a:pt x="30988" y="67919"/>
                  </a:lnTo>
                  <a:lnTo>
                    <a:pt x="26797" y="63601"/>
                  </a:lnTo>
                  <a:lnTo>
                    <a:pt x="4318" y="63601"/>
                  </a:lnTo>
                  <a:lnTo>
                    <a:pt x="0" y="67919"/>
                  </a:lnTo>
                  <a:lnTo>
                    <a:pt x="0" y="350621"/>
                  </a:lnTo>
                  <a:lnTo>
                    <a:pt x="1270" y="353288"/>
                  </a:lnTo>
                  <a:lnTo>
                    <a:pt x="5207" y="356844"/>
                  </a:lnTo>
                  <a:lnTo>
                    <a:pt x="8001" y="357733"/>
                  </a:lnTo>
                  <a:lnTo>
                    <a:pt x="197358" y="334238"/>
                  </a:lnTo>
                  <a:lnTo>
                    <a:pt x="219837" y="356717"/>
                  </a:lnTo>
                  <a:lnTo>
                    <a:pt x="222123" y="357733"/>
                  </a:lnTo>
                  <a:lnTo>
                    <a:pt x="296418" y="357733"/>
                  </a:lnTo>
                  <a:lnTo>
                    <a:pt x="299085" y="357733"/>
                  </a:lnTo>
                  <a:lnTo>
                    <a:pt x="301371" y="356844"/>
                  </a:lnTo>
                  <a:lnTo>
                    <a:pt x="323850" y="334365"/>
                  </a:lnTo>
                  <a:lnTo>
                    <a:pt x="513207" y="357860"/>
                  </a:lnTo>
                  <a:lnTo>
                    <a:pt x="516001" y="356971"/>
                  </a:lnTo>
                  <a:lnTo>
                    <a:pt x="520065" y="353288"/>
                  </a:lnTo>
                  <a:lnTo>
                    <a:pt x="521208" y="350748"/>
                  </a:lnTo>
                  <a:lnTo>
                    <a:pt x="521208" y="146659"/>
                  </a:lnTo>
                  <a:close/>
                </a:path>
              </a:pathLst>
            </a:custGeom>
            <a:solidFill>
              <a:srgbClr val="00B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61115" y="3125723"/>
              <a:ext cx="221995" cy="1524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817352" y="2852927"/>
              <a:ext cx="462280" cy="318770"/>
            </a:xfrm>
            <a:custGeom>
              <a:avLst/>
              <a:gdLst/>
              <a:ahLst/>
              <a:cxnLst/>
              <a:rect l="l" t="t" r="r" b="b"/>
              <a:pathLst>
                <a:path w="462279" h="318769">
                  <a:moveTo>
                    <a:pt x="67056" y="303149"/>
                  </a:moveTo>
                  <a:lnTo>
                    <a:pt x="62738" y="298704"/>
                  </a:lnTo>
                  <a:lnTo>
                    <a:pt x="4318" y="298704"/>
                  </a:lnTo>
                  <a:lnTo>
                    <a:pt x="0" y="303149"/>
                  </a:lnTo>
                  <a:lnTo>
                    <a:pt x="0" y="314071"/>
                  </a:lnTo>
                  <a:lnTo>
                    <a:pt x="4318" y="318516"/>
                  </a:lnTo>
                  <a:lnTo>
                    <a:pt x="57531" y="318516"/>
                  </a:lnTo>
                  <a:lnTo>
                    <a:pt x="62738" y="318516"/>
                  </a:lnTo>
                  <a:lnTo>
                    <a:pt x="67056" y="314071"/>
                  </a:lnTo>
                  <a:lnTo>
                    <a:pt x="67056" y="303149"/>
                  </a:lnTo>
                  <a:close/>
                </a:path>
                <a:path w="462279" h="318769">
                  <a:moveTo>
                    <a:pt x="103632" y="255524"/>
                  </a:moveTo>
                  <a:lnTo>
                    <a:pt x="99314" y="251460"/>
                  </a:lnTo>
                  <a:lnTo>
                    <a:pt x="4318" y="251460"/>
                  </a:lnTo>
                  <a:lnTo>
                    <a:pt x="0" y="255524"/>
                  </a:lnTo>
                  <a:lnTo>
                    <a:pt x="0" y="265684"/>
                  </a:lnTo>
                  <a:lnTo>
                    <a:pt x="4318" y="269748"/>
                  </a:lnTo>
                  <a:lnTo>
                    <a:pt x="93980" y="269748"/>
                  </a:lnTo>
                  <a:lnTo>
                    <a:pt x="99314" y="269748"/>
                  </a:lnTo>
                  <a:lnTo>
                    <a:pt x="103632" y="265684"/>
                  </a:lnTo>
                  <a:lnTo>
                    <a:pt x="103632" y="255524"/>
                  </a:lnTo>
                  <a:close/>
                </a:path>
                <a:path w="462279" h="318769">
                  <a:moveTo>
                    <a:pt x="103632" y="207137"/>
                  </a:moveTo>
                  <a:lnTo>
                    <a:pt x="99314" y="202692"/>
                  </a:lnTo>
                  <a:lnTo>
                    <a:pt x="4318" y="202692"/>
                  </a:lnTo>
                  <a:lnTo>
                    <a:pt x="0" y="207137"/>
                  </a:lnTo>
                  <a:lnTo>
                    <a:pt x="0" y="218059"/>
                  </a:lnTo>
                  <a:lnTo>
                    <a:pt x="4318" y="222504"/>
                  </a:lnTo>
                  <a:lnTo>
                    <a:pt x="93980" y="222504"/>
                  </a:lnTo>
                  <a:lnTo>
                    <a:pt x="99314" y="222504"/>
                  </a:lnTo>
                  <a:lnTo>
                    <a:pt x="103632" y="218059"/>
                  </a:lnTo>
                  <a:lnTo>
                    <a:pt x="103632" y="207137"/>
                  </a:lnTo>
                  <a:close/>
                </a:path>
                <a:path w="462279" h="318769">
                  <a:moveTo>
                    <a:pt x="342900" y="65532"/>
                  </a:moveTo>
                  <a:lnTo>
                    <a:pt x="323088" y="65532"/>
                  </a:lnTo>
                  <a:lnTo>
                    <a:pt x="323088" y="89916"/>
                  </a:lnTo>
                  <a:lnTo>
                    <a:pt x="342900" y="89916"/>
                  </a:lnTo>
                  <a:lnTo>
                    <a:pt x="342900" y="65532"/>
                  </a:lnTo>
                  <a:close/>
                </a:path>
                <a:path w="462279" h="318769">
                  <a:moveTo>
                    <a:pt x="362712" y="167640"/>
                  </a:moveTo>
                  <a:lnTo>
                    <a:pt x="342900" y="167640"/>
                  </a:lnTo>
                  <a:lnTo>
                    <a:pt x="342900" y="108204"/>
                  </a:lnTo>
                  <a:lnTo>
                    <a:pt x="309372" y="108204"/>
                  </a:lnTo>
                  <a:lnTo>
                    <a:pt x="309372" y="127000"/>
                  </a:lnTo>
                  <a:lnTo>
                    <a:pt x="323850" y="127000"/>
                  </a:lnTo>
                  <a:lnTo>
                    <a:pt x="323850" y="167640"/>
                  </a:lnTo>
                  <a:lnTo>
                    <a:pt x="304800" y="167640"/>
                  </a:lnTo>
                  <a:lnTo>
                    <a:pt x="304800" y="185928"/>
                  </a:lnTo>
                  <a:lnTo>
                    <a:pt x="362712" y="185928"/>
                  </a:lnTo>
                  <a:lnTo>
                    <a:pt x="362712" y="167640"/>
                  </a:lnTo>
                  <a:close/>
                </a:path>
                <a:path w="462279" h="318769">
                  <a:moveTo>
                    <a:pt x="461772" y="129159"/>
                  </a:moveTo>
                  <a:lnTo>
                    <a:pt x="451624" y="78930"/>
                  </a:lnTo>
                  <a:lnTo>
                    <a:pt x="442722" y="65709"/>
                  </a:lnTo>
                  <a:lnTo>
                    <a:pt x="442722" y="129159"/>
                  </a:lnTo>
                  <a:lnTo>
                    <a:pt x="434086" y="171983"/>
                  </a:lnTo>
                  <a:lnTo>
                    <a:pt x="410565" y="206984"/>
                  </a:lnTo>
                  <a:lnTo>
                    <a:pt x="375691" y="230606"/>
                  </a:lnTo>
                  <a:lnTo>
                    <a:pt x="332994" y="239268"/>
                  </a:lnTo>
                  <a:lnTo>
                    <a:pt x="328168" y="239268"/>
                  </a:lnTo>
                  <a:lnTo>
                    <a:pt x="323088" y="238760"/>
                  </a:lnTo>
                  <a:lnTo>
                    <a:pt x="316992" y="237871"/>
                  </a:lnTo>
                  <a:lnTo>
                    <a:pt x="313944" y="237490"/>
                  </a:lnTo>
                  <a:lnTo>
                    <a:pt x="311150" y="238506"/>
                  </a:lnTo>
                  <a:lnTo>
                    <a:pt x="309118" y="240538"/>
                  </a:lnTo>
                  <a:lnTo>
                    <a:pt x="270891" y="266573"/>
                  </a:lnTo>
                  <a:lnTo>
                    <a:pt x="270891" y="221869"/>
                  </a:lnTo>
                  <a:lnTo>
                    <a:pt x="269621" y="219075"/>
                  </a:lnTo>
                  <a:lnTo>
                    <a:pt x="267208" y="217297"/>
                  </a:lnTo>
                  <a:lnTo>
                    <a:pt x="248704" y="199250"/>
                  </a:lnTo>
                  <a:lnTo>
                    <a:pt x="234899" y="177901"/>
                  </a:lnTo>
                  <a:lnTo>
                    <a:pt x="226250" y="154228"/>
                  </a:lnTo>
                  <a:lnTo>
                    <a:pt x="223266" y="129159"/>
                  </a:lnTo>
                  <a:lnTo>
                    <a:pt x="231889" y="86347"/>
                  </a:lnTo>
                  <a:lnTo>
                    <a:pt x="255409" y="51346"/>
                  </a:lnTo>
                  <a:lnTo>
                    <a:pt x="290283" y="27724"/>
                  </a:lnTo>
                  <a:lnTo>
                    <a:pt x="332994" y="19050"/>
                  </a:lnTo>
                  <a:lnTo>
                    <a:pt x="375691" y="27724"/>
                  </a:lnTo>
                  <a:lnTo>
                    <a:pt x="410565" y="51346"/>
                  </a:lnTo>
                  <a:lnTo>
                    <a:pt x="434086" y="86347"/>
                  </a:lnTo>
                  <a:lnTo>
                    <a:pt x="442722" y="129159"/>
                  </a:lnTo>
                  <a:lnTo>
                    <a:pt x="442722" y="65709"/>
                  </a:lnTo>
                  <a:lnTo>
                    <a:pt x="424002" y="37871"/>
                  </a:lnTo>
                  <a:lnTo>
                    <a:pt x="396201" y="19050"/>
                  </a:lnTo>
                  <a:lnTo>
                    <a:pt x="383057" y="10172"/>
                  </a:lnTo>
                  <a:lnTo>
                    <a:pt x="332994" y="0"/>
                  </a:lnTo>
                  <a:lnTo>
                    <a:pt x="282917" y="10172"/>
                  </a:lnTo>
                  <a:lnTo>
                    <a:pt x="241973" y="37871"/>
                  </a:lnTo>
                  <a:lnTo>
                    <a:pt x="214350" y="78930"/>
                  </a:lnTo>
                  <a:lnTo>
                    <a:pt x="204216" y="129159"/>
                  </a:lnTo>
                  <a:lnTo>
                    <a:pt x="207454" y="157378"/>
                  </a:lnTo>
                  <a:lnTo>
                    <a:pt x="216852" y="184175"/>
                  </a:lnTo>
                  <a:lnTo>
                    <a:pt x="231851" y="208508"/>
                  </a:lnTo>
                  <a:lnTo>
                    <a:pt x="251968" y="229362"/>
                  </a:lnTo>
                  <a:lnTo>
                    <a:pt x="251968" y="288163"/>
                  </a:lnTo>
                  <a:lnTo>
                    <a:pt x="253873" y="291338"/>
                  </a:lnTo>
                  <a:lnTo>
                    <a:pt x="256921" y="292989"/>
                  </a:lnTo>
                  <a:lnTo>
                    <a:pt x="258445" y="293751"/>
                  </a:lnTo>
                  <a:lnTo>
                    <a:pt x="259969" y="294132"/>
                  </a:lnTo>
                  <a:lnTo>
                    <a:pt x="263271" y="294132"/>
                  </a:lnTo>
                  <a:lnTo>
                    <a:pt x="265176" y="293497"/>
                  </a:lnTo>
                  <a:lnTo>
                    <a:pt x="266700" y="292354"/>
                  </a:lnTo>
                  <a:lnTo>
                    <a:pt x="304622" y="266573"/>
                  </a:lnTo>
                  <a:lnTo>
                    <a:pt x="318262" y="257302"/>
                  </a:lnTo>
                  <a:lnTo>
                    <a:pt x="323596" y="257937"/>
                  </a:lnTo>
                  <a:lnTo>
                    <a:pt x="328295" y="258191"/>
                  </a:lnTo>
                  <a:lnTo>
                    <a:pt x="332994" y="258191"/>
                  </a:lnTo>
                  <a:lnTo>
                    <a:pt x="337362" y="257302"/>
                  </a:lnTo>
                  <a:lnTo>
                    <a:pt x="383057" y="248031"/>
                  </a:lnTo>
                  <a:lnTo>
                    <a:pt x="396011" y="239268"/>
                  </a:lnTo>
                  <a:lnTo>
                    <a:pt x="424002" y="220345"/>
                  </a:lnTo>
                  <a:lnTo>
                    <a:pt x="451624" y="179324"/>
                  </a:lnTo>
                  <a:lnTo>
                    <a:pt x="461772" y="129159"/>
                  </a:lnTo>
                  <a:close/>
                </a:path>
              </a:pathLst>
            </a:custGeom>
            <a:solidFill>
              <a:srgbClr val="00B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10015728" y="2977895"/>
            <a:ext cx="349250" cy="257810"/>
          </a:xfrm>
          <a:custGeom>
            <a:avLst/>
            <a:gdLst/>
            <a:ahLst/>
            <a:cxnLst/>
            <a:rect l="l" t="t" r="r" b="b"/>
            <a:pathLst>
              <a:path w="349250" h="257810">
                <a:moveTo>
                  <a:pt x="0" y="64388"/>
                </a:moveTo>
                <a:lnTo>
                  <a:pt x="220218" y="64388"/>
                </a:lnTo>
                <a:lnTo>
                  <a:pt x="220218" y="0"/>
                </a:lnTo>
                <a:lnTo>
                  <a:pt x="348996" y="128777"/>
                </a:lnTo>
                <a:lnTo>
                  <a:pt x="220218" y="257555"/>
                </a:lnTo>
                <a:lnTo>
                  <a:pt x="220218" y="193166"/>
                </a:lnTo>
                <a:lnTo>
                  <a:pt x="0" y="193166"/>
                </a:lnTo>
                <a:lnTo>
                  <a:pt x="0" y="64388"/>
                </a:lnTo>
                <a:close/>
              </a:path>
            </a:pathLst>
          </a:custGeom>
          <a:ln w="12192">
            <a:solidFill>
              <a:srgbClr val="04B1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9025128" y="2766441"/>
            <a:ext cx="608330" cy="582295"/>
            <a:chOff x="9025128" y="2766441"/>
            <a:chExt cx="608330" cy="582295"/>
          </a:xfrm>
        </p:grpSpPr>
        <p:sp>
          <p:nvSpPr>
            <p:cNvPr id="46" name="object 46"/>
            <p:cNvSpPr/>
            <p:nvPr/>
          </p:nvSpPr>
          <p:spPr>
            <a:xfrm>
              <a:off x="9054084" y="3099815"/>
              <a:ext cx="550545" cy="248920"/>
            </a:xfrm>
            <a:custGeom>
              <a:avLst/>
              <a:gdLst/>
              <a:ahLst/>
              <a:cxnLst/>
              <a:rect l="l" t="t" r="r" b="b"/>
              <a:pathLst>
                <a:path w="550545" h="248920">
                  <a:moveTo>
                    <a:pt x="109728" y="137922"/>
                  </a:moveTo>
                  <a:lnTo>
                    <a:pt x="106045" y="134112"/>
                  </a:lnTo>
                  <a:lnTo>
                    <a:pt x="93472" y="134112"/>
                  </a:lnTo>
                  <a:lnTo>
                    <a:pt x="93472" y="151003"/>
                  </a:lnTo>
                  <a:lnTo>
                    <a:pt x="93472" y="187325"/>
                  </a:lnTo>
                  <a:lnTo>
                    <a:pt x="58928" y="187325"/>
                  </a:lnTo>
                  <a:lnTo>
                    <a:pt x="58928" y="151003"/>
                  </a:lnTo>
                  <a:lnTo>
                    <a:pt x="93472" y="151003"/>
                  </a:lnTo>
                  <a:lnTo>
                    <a:pt x="93472" y="134112"/>
                  </a:lnTo>
                  <a:lnTo>
                    <a:pt x="46355" y="134112"/>
                  </a:lnTo>
                  <a:lnTo>
                    <a:pt x="42672" y="137922"/>
                  </a:lnTo>
                  <a:lnTo>
                    <a:pt x="42786" y="200533"/>
                  </a:lnTo>
                  <a:lnTo>
                    <a:pt x="46355" y="204216"/>
                  </a:lnTo>
                  <a:lnTo>
                    <a:pt x="106172" y="204216"/>
                  </a:lnTo>
                  <a:lnTo>
                    <a:pt x="109728" y="200533"/>
                  </a:lnTo>
                  <a:lnTo>
                    <a:pt x="109728" y="187325"/>
                  </a:lnTo>
                  <a:lnTo>
                    <a:pt x="109728" y="151003"/>
                  </a:lnTo>
                  <a:lnTo>
                    <a:pt x="109728" y="137922"/>
                  </a:lnTo>
                  <a:close/>
                </a:path>
                <a:path w="550545" h="248920">
                  <a:moveTo>
                    <a:pt x="109728" y="53975"/>
                  </a:moveTo>
                  <a:lnTo>
                    <a:pt x="106045" y="50292"/>
                  </a:lnTo>
                  <a:lnTo>
                    <a:pt x="93472" y="50292"/>
                  </a:lnTo>
                  <a:lnTo>
                    <a:pt x="93472" y="66802"/>
                  </a:lnTo>
                  <a:lnTo>
                    <a:pt x="93472" y="102362"/>
                  </a:lnTo>
                  <a:lnTo>
                    <a:pt x="58928" y="102362"/>
                  </a:lnTo>
                  <a:lnTo>
                    <a:pt x="58928" y="66802"/>
                  </a:lnTo>
                  <a:lnTo>
                    <a:pt x="93472" y="66802"/>
                  </a:lnTo>
                  <a:lnTo>
                    <a:pt x="93472" y="50292"/>
                  </a:lnTo>
                  <a:lnTo>
                    <a:pt x="46355" y="50292"/>
                  </a:lnTo>
                  <a:lnTo>
                    <a:pt x="42672" y="53975"/>
                  </a:lnTo>
                  <a:lnTo>
                    <a:pt x="42672" y="115189"/>
                  </a:lnTo>
                  <a:lnTo>
                    <a:pt x="46355" y="118872"/>
                  </a:lnTo>
                  <a:lnTo>
                    <a:pt x="106172" y="118872"/>
                  </a:lnTo>
                  <a:lnTo>
                    <a:pt x="109728" y="115189"/>
                  </a:lnTo>
                  <a:lnTo>
                    <a:pt x="109728" y="102362"/>
                  </a:lnTo>
                  <a:lnTo>
                    <a:pt x="109728" y="66802"/>
                  </a:lnTo>
                  <a:lnTo>
                    <a:pt x="109728" y="53975"/>
                  </a:lnTo>
                  <a:close/>
                </a:path>
                <a:path w="550545" h="248920">
                  <a:moveTo>
                    <a:pt x="195072" y="137922"/>
                  </a:moveTo>
                  <a:lnTo>
                    <a:pt x="191516" y="134112"/>
                  </a:lnTo>
                  <a:lnTo>
                    <a:pt x="179197" y="134112"/>
                  </a:lnTo>
                  <a:lnTo>
                    <a:pt x="179197" y="151003"/>
                  </a:lnTo>
                  <a:lnTo>
                    <a:pt x="179197" y="187325"/>
                  </a:lnTo>
                  <a:lnTo>
                    <a:pt x="145415" y="187325"/>
                  </a:lnTo>
                  <a:lnTo>
                    <a:pt x="145415" y="151003"/>
                  </a:lnTo>
                  <a:lnTo>
                    <a:pt x="179197" y="151003"/>
                  </a:lnTo>
                  <a:lnTo>
                    <a:pt x="179197" y="134112"/>
                  </a:lnTo>
                  <a:lnTo>
                    <a:pt x="133096" y="134112"/>
                  </a:lnTo>
                  <a:lnTo>
                    <a:pt x="129540" y="137922"/>
                  </a:lnTo>
                  <a:lnTo>
                    <a:pt x="129654" y="200533"/>
                  </a:lnTo>
                  <a:lnTo>
                    <a:pt x="133096" y="204216"/>
                  </a:lnTo>
                  <a:lnTo>
                    <a:pt x="191516" y="204216"/>
                  </a:lnTo>
                  <a:lnTo>
                    <a:pt x="195072" y="200533"/>
                  </a:lnTo>
                  <a:lnTo>
                    <a:pt x="195072" y="187325"/>
                  </a:lnTo>
                  <a:lnTo>
                    <a:pt x="195072" y="151003"/>
                  </a:lnTo>
                  <a:lnTo>
                    <a:pt x="195072" y="137922"/>
                  </a:lnTo>
                  <a:close/>
                </a:path>
                <a:path w="550545" h="248920">
                  <a:moveTo>
                    <a:pt x="195072" y="53975"/>
                  </a:moveTo>
                  <a:lnTo>
                    <a:pt x="191516" y="50292"/>
                  </a:lnTo>
                  <a:lnTo>
                    <a:pt x="179197" y="50292"/>
                  </a:lnTo>
                  <a:lnTo>
                    <a:pt x="179197" y="66802"/>
                  </a:lnTo>
                  <a:lnTo>
                    <a:pt x="179197" y="102362"/>
                  </a:lnTo>
                  <a:lnTo>
                    <a:pt x="145415" y="102362"/>
                  </a:lnTo>
                  <a:lnTo>
                    <a:pt x="145415" y="66802"/>
                  </a:lnTo>
                  <a:lnTo>
                    <a:pt x="179197" y="66802"/>
                  </a:lnTo>
                  <a:lnTo>
                    <a:pt x="179197" y="50292"/>
                  </a:lnTo>
                  <a:lnTo>
                    <a:pt x="133096" y="50292"/>
                  </a:lnTo>
                  <a:lnTo>
                    <a:pt x="129540" y="53975"/>
                  </a:lnTo>
                  <a:lnTo>
                    <a:pt x="129540" y="115189"/>
                  </a:lnTo>
                  <a:lnTo>
                    <a:pt x="133096" y="118872"/>
                  </a:lnTo>
                  <a:lnTo>
                    <a:pt x="191516" y="118872"/>
                  </a:lnTo>
                  <a:lnTo>
                    <a:pt x="195072" y="115189"/>
                  </a:lnTo>
                  <a:lnTo>
                    <a:pt x="195072" y="102362"/>
                  </a:lnTo>
                  <a:lnTo>
                    <a:pt x="195072" y="66802"/>
                  </a:lnTo>
                  <a:lnTo>
                    <a:pt x="195072" y="53975"/>
                  </a:lnTo>
                  <a:close/>
                </a:path>
                <a:path w="550545" h="248920">
                  <a:moveTo>
                    <a:pt x="416052" y="137922"/>
                  </a:moveTo>
                  <a:lnTo>
                    <a:pt x="412369" y="134112"/>
                  </a:lnTo>
                  <a:lnTo>
                    <a:pt x="399796" y="134112"/>
                  </a:lnTo>
                  <a:lnTo>
                    <a:pt x="399796" y="151003"/>
                  </a:lnTo>
                  <a:lnTo>
                    <a:pt x="399796" y="187325"/>
                  </a:lnTo>
                  <a:lnTo>
                    <a:pt x="365125" y="187325"/>
                  </a:lnTo>
                  <a:lnTo>
                    <a:pt x="365125" y="151003"/>
                  </a:lnTo>
                  <a:lnTo>
                    <a:pt x="399796" y="151003"/>
                  </a:lnTo>
                  <a:lnTo>
                    <a:pt x="399796" y="134112"/>
                  </a:lnTo>
                  <a:lnTo>
                    <a:pt x="352679" y="134112"/>
                  </a:lnTo>
                  <a:lnTo>
                    <a:pt x="348996" y="137922"/>
                  </a:lnTo>
                  <a:lnTo>
                    <a:pt x="349110" y="200533"/>
                  </a:lnTo>
                  <a:lnTo>
                    <a:pt x="352679" y="204216"/>
                  </a:lnTo>
                  <a:lnTo>
                    <a:pt x="412369" y="204216"/>
                  </a:lnTo>
                  <a:lnTo>
                    <a:pt x="416052" y="200533"/>
                  </a:lnTo>
                  <a:lnTo>
                    <a:pt x="416052" y="187325"/>
                  </a:lnTo>
                  <a:lnTo>
                    <a:pt x="416052" y="151003"/>
                  </a:lnTo>
                  <a:lnTo>
                    <a:pt x="416052" y="137922"/>
                  </a:lnTo>
                  <a:close/>
                </a:path>
                <a:path w="550545" h="248920">
                  <a:moveTo>
                    <a:pt x="416052" y="53975"/>
                  </a:moveTo>
                  <a:lnTo>
                    <a:pt x="412369" y="50292"/>
                  </a:lnTo>
                  <a:lnTo>
                    <a:pt x="399796" y="50292"/>
                  </a:lnTo>
                  <a:lnTo>
                    <a:pt x="399796" y="66802"/>
                  </a:lnTo>
                  <a:lnTo>
                    <a:pt x="399796" y="102362"/>
                  </a:lnTo>
                  <a:lnTo>
                    <a:pt x="365125" y="102362"/>
                  </a:lnTo>
                  <a:lnTo>
                    <a:pt x="365125" y="66802"/>
                  </a:lnTo>
                  <a:lnTo>
                    <a:pt x="399796" y="66802"/>
                  </a:lnTo>
                  <a:lnTo>
                    <a:pt x="399796" y="50292"/>
                  </a:lnTo>
                  <a:lnTo>
                    <a:pt x="352679" y="50292"/>
                  </a:lnTo>
                  <a:lnTo>
                    <a:pt x="348996" y="53975"/>
                  </a:lnTo>
                  <a:lnTo>
                    <a:pt x="348996" y="115189"/>
                  </a:lnTo>
                  <a:lnTo>
                    <a:pt x="352679" y="118872"/>
                  </a:lnTo>
                  <a:lnTo>
                    <a:pt x="412369" y="118872"/>
                  </a:lnTo>
                  <a:lnTo>
                    <a:pt x="416052" y="115189"/>
                  </a:lnTo>
                  <a:lnTo>
                    <a:pt x="416052" y="102362"/>
                  </a:lnTo>
                  <a:lnTo>
                    <a:pt x="416052" y="66802"/>
                  </a:lnTo>
                  <a:lnTo>
                    <a:pt x="416052" y="53975"/>
                  </a:lnTo>
                  <a:close/>
                </a:path>
                <a:path w="550545" h="248920">
                  <a:moveTo>
                    <a:pt x="501396" y="137922"/>
                  </a:moveTo>
                  <a:lnTo>
                    <a:pt x="497840" y="134112"/>
                  </a:lnTo>
                  <a:lnTo>
                    <a:pt x="485521" y="134112"/>
                  </a:lnTo>
                  <a:lnTo>
                    <a:pt x="485521" y="151003"/>
                  </a:lnTo>
                  <a:lnTo>
                    <a:pt x="485521" y="187325"/>
                  </a:lnTo>
                  <a:lnTo>
                    <a:pt x="451739" y="187325"/>
                  </a:lnTo>
                  <a:lnTo>
                    <a:pt x="451739" y="151003"/>
                  </a:lnTo>
                  <a:lnTo>
                    <a:pt x="485521" y="151003"/>
                  </a:lnTo>
                  <a:lnTo>
                    <a:pt x="485521" y="134112"/>
                  </a:lnTo>
                  <a:lnTo>
                    <a:pt x="439420" y="134112"/>
                  </a:lnTo>
                  <a:lnTo>
                    <a:pt x="435864" y="137922"/>
                  </a:lnTo>
                  <a:lnTo>
                    <a:pt x="435978" y="200533"/>
                  </a:lnTo>
                  <a:lnTo>
                    <a:pt x="439420" y="204216"/>
                  </a:lnTo>
                  <a:lnTo>
                    <a:pt x="497840" y="204216"/>
                  </a:lnTo>
                  <a:lnTo>
                    <a:pt x="501396" y="200533"/>
                  </a:lnTo>
                  <a:lnTo>
                    <a:pt x="501396" y="187325"/>
                  </a:lnTo>
                  <a:lnTo>
                    <a:pt x="501396" y="151003"/>
                  </a:lnTo>
                  <a:lnTo>
                    <a:pt x="501396" y="137922"/>
                  </a:lnTo>
                  <a:close/>
                </a:path>
                <a:path w="550545" h="248920">
                  <a:moveTo>
                    <a:pt x="501396" y="53975"/>
                  </a:moveTo>
                  <a:lnTo>
                    <a:pt x="497840" y="50292"/>
                  </a:lnTo>
                  <a:lnTo>
                    <a:pt x="485521" y="50292"/>
                  </a:lnTo>
                  <a:lnTo>
                    <a:pt x="485521" y="66802"/>
                  </a:lnTo>
                  <a:lnTo>
                    <a:pt x="485521" y="102362"/>
                  </a:lnTo>
                  <a:lnTo>
                    <a:pt x="451739" y="102362"/>
                  </a:lnTo>
                  <a:lnTo>
                    <a:pt x="451739" y="66802"/>
                  </a:lnTo>
                  <a:lnTo>
                    <a:pt x="485521" y="66802"/>
                  </a:lnTo>
                  <a:lnTo>
                    <a:pt x="485521" y="50292"/>
                  </a:lnTo>
                  <a:lnTo>
                    <a:pt x="439420" y="50292"/>
                  </a:lnTo>
                  <a:lnTo>
                    <a:pt x="435864" y="53975"/>
                  </a:lnTo>
                  <a:lnTo>
                    <a:pt x="435864" y="115189"/>
                  </a:lnTo>
                  <a:lnTo>
                    <a:pt x="439420" y="118872"/>
                  </a:lnTo>
                  <a:lnTo>
                    <a:pt x="497840" y="118872"/>
                  </a:lnTo>
                  <a:lnTo>
                    <a:pt x="501396" y="115189"/>
                  </a:lnTo>
                  <a:lnTo>
                    <a:pt x="501396" y="102362"/>
                  </a:lnTo>
                  <a:lnTo>
                    <a:pt x="501396" y="66802"/>
                  </a:lnTo>
                  <a:lnTo>
                    <a:pt x="501396" y="53975"/>
                  </a:lnTo>
                  <a:close/>
                </a:path>
                <a:path w="550545" h="248920">
                  <a:moveTo>
                    <a:pt x="550164" y="3810"/>
                  </a:moveTo>
                  <a:lnTo>
                    <a:pt x="546608" y="0"/>
                  </a:lnTo>
                  <a:lnTo>
                    <a:pt x="534162" y="0"/>
                  </a:lnTo>
                  <a:lnTo>
                    <a:pt x="534162" y="16637"/>
                  </a:lnTo>
                  <a:lnTo>
                    <a:pt x="534162" y="231775"/>
                  </a:lnTo>
                  <a:lnTo>
                    <a:pt x="317754" y="231775"/>
                  </a:lnTo>
                  <a:lnTo>
                    <a:pt x="317754" y="132461"/>
                  </a:lnTo>
                  <a:lnTo>
                    <a:pt x="317754" y="119634"/>
                  </a:lnTo>
                  <a:lnTo>
                    <a:pt x="314198" y="115824"/>
                  </a:lnTo>
                  <a:lnTo>
                    <a:pt x="235966" y="115824"/>
                  </a:lnTo>
                  <a:lnTo>
                    <a:pt x="232410" y="119634"/>
                  </a:lnTo>
                  <a:lnTo>
                    <a:pt x="232410" y="231775"/>
                  </a:lnTo>
                  <a:lnTo>
                    <a:pt x="16002" y="231775"/>
                  </a:lnTo>
                  <a:lnTo>
                    <a:pt x="16002" y="16637"/>
                  </a:lnTo>
                  <a:lnTo>
                    <a:pt x="534162" y="16637"/>
                  </a:lnTo>
                  <a:lnTo>
                    <a:pt x="534162" y="0"/>
                  </a:lnTo>
                  <a:lnTo>
                    <a:pt x="3556" y="0"/>
                  </a:lnTo>
                  <a:lnTo>
                    <a:pt x="0" y="3810"/>
                  </a:lnTo>
                  <a:lnTo>
                    <a:pt x="0" y="244602"/>
                  </a:lnTo>
                  <a:lnTo>
                    <a:pt x="3556" y="248412"/>
                  </a:lnTo>
                  <a:lnTo>
                    <a:pt x="244856" y="248412"/>
                  </a:lnTo>
                  <a:lnTo>
                    <a:pt x="248412" y="244602"/>
                  </a:lnTo>
                  <a:lnTo>
                    <a:pt x="248412" y="231775"/>
                  </a:lnTo>
                  <a:lnTo>
                    <a:pt x="248412" y="132461"/>
                  </a:lnTo>
                  <a:lnTo>
                    <a:pt x="301752" y="132461"/>
                  </a:lnTo>
                  <a:lnTo>
                    <a:pt x="301752" y="244602"/>
                  </a:lnTo>
                  <a:lnTo>
                    <a:pt x="305308" y="248412"/>
                  </a:lnTo>
                  <a:lnTo>
                    <a:pt x="546608" y="248412"/>
                  </a:lnTo>
                  <a:lnTo>
                    <a:pt x="550037" y="244602"/>
                  </a:lnTo>
                  <a:lnTo>
                    <a:pt x="550037" y="231775"/>
                  </a:lnTo>
                  <a:lnTo>
                    <a:pt x="550151" y="16637"/>
                  </a:lnTo>
                  <a:lnTo>
                    <a:pt x="550164" y="3810"/>
                  </a:lnTo>
                  <a:close/>
                </a:path>
              </a:pathLst>
            </a:custGeom>
            <a:solidFill>
              <a:srgbClr val="00B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85732" y="3150108"/>
              <a:ext cx="85344" cy="198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025128" y="3037332"/>
              <a:ext cx="608330" cy="79375"/>
            </a:xfrm>
            <a:custGeom>
              <a:avLst/>
              <a:gdLst/>
              <a:ahLst/>
              <a:cxnLst/>
              <a:rect l="l" t="t" r="r" b="b"/>
              <a:pathLst>
                <a:path w="608329" h="79375">
                  <a:moveTo>
                    <a:pt x="604520" y="0"/>
                  </a:moveTo>
                  <a:lnTo>
                    <a:pt x="3555" y="0"/>
                  </a:lnTo>
                  <a:lnTo>
                    <a:pt x="0" y="3809"/>
                  </a:lnTo>
                  <a:lnTo>
                    <a:pt x="0" y="75437"/>
                  </a:lnTo>
                  <a:lnTo>
                    <a:pt x="3555" y="79247"/>
                  </a:lnTo>
                  <a:lnTo>
                    <a:pt x="604520" y="79247"/>
                  </a:lnTo>
                  <a:lnTo>
                    <a:pt x="608076" y="75437"/>
                  </a:lnTo>
                  <a:lnTo>
                    <a:pt x="608076" y="62483"/>
                  </a:lnTo>
                  <a:lnTo>
                    <a:pt x="16001" y="62483"/>
                  </a:lnTo>
                  <a:lnTo>
                    <a:pt x="16001" y="16763"/>
                  </a:lnTo>
                  <a:lnTo>
                    <a:pt x="608076" y="16763"/>
                  </a:lnTo>
                  <a:lnTo>
                    <a:pt x="608076" y="3809"/>
                  </a:lnTo>
                  <a:lnTo>
                    <a:pt x="604520" y="0"/>
                  </a:lnTo>
                  <a:close/>
                </a:path>
                <a:path w="608329" h="79375">
                  <a:moveTo>
                    <a:pt x="608076" y="16763"/>
                  </a:moveTo>
                  <a:lnTo>
                    <a:pt x="592074" y="16763"/>
                  </a:lnTo>
                  <a:lnTo>
                    <a:pt x="592074" y="62483"/>
                  </a:lnTo>
                  <a:lnTo>
                    <a:pt x="608076" y="62483"/>
                  </a:lnTo>
                  <a:lnTo>
                    <a:pt x="608076" y="16763"/>
                  </a:lnTo>
                  <a:close/>
                </a:path>
              </a:pathLst>
            </a:custGeom>
            <a:solidFill>
              <a:srgbClr val="00B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30868" y="2766441"/>
              <a:ext cx="196595" cy="290702"/>
            </a:xfrm>
            <a:prstGeom prst="rect">
              <a:avLst/>
            </a:prstGeom>
          </p:spPr>
        </p:pic>
      </p:grp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56" name="Скругленный прямоугольник 55"/>
          <p:cNvSpPr/>
          <p:nvPr/>
        </p:nvSpPr>
        <p:spPr>
          <a:xfrm>
            <a:off x="8740144" y="5257800"/>
            <a:ext cx="2613656" cy="93014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ВАЖНО ! </a:t>
            </a:r>
          </a:p>
          <a:p>
            <a:pPr algn="ctr"/>
            <a:r>
              <a:rPr lang="ru-RU" dirty="0" smtClean="0">
                <a:solidFill>
                  <a:srgbClr val="003399"/>
                </a:solidFill>
              </a:rPr>
              <a:t>Штраф за отсутствие протокола</a:t>
            </a:r>
            <a:endParaRPr lang="ru-RU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657" y="1981200"/>
            <a:ext cx="6620743" cy="42270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2386585"/>
            <a:ext cx="2096390" cy="3244621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251" y="223265"/>
            <a:ext cx="970597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</a:pPr>
            <a:r>
              <a:rPr lang="ru-RU" dirty="0" smtClean="0"/>
              <a:t>Используемые лаборатории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49096" y="2292096"/>
            <a:ext cx="2388235" cy="3424554"/>
          </a:xfrm>
          <a:custGeom>
            <a:avLst/>
            <a:gdLst/>
            <a:ahLst/>
            <a:cxnLst/>
            <a:rect l="l" t="t" r="r" b="b"/>
            <a:pathLst>
              <a:path w="2388235" h="3424554">
                <a:moveTo>
                  <a:pt x="0" y="182499"/>
                </a:moveTo>
                <a:lnTo>
                  <a:pt x="6518" y="133967"/>
                </a:lnTo>
                <a:lnTo>
                  <a:pt x="24914" y="90367"/>
                </a:lnTo>
                <a:lnTo>
                  <a:pt x="53449" y="53435"/>
                </a:lnTo>
                <a:lnTo>
                  <a:pt x="90384" y="24906"/>
                </a:lnTo>
                <a:lnTo>
                  <a:pt x="133980" y="6515"/>
                </a:lnTo>
                <a:lnTo>
                  <a:pt x="182499" y="0"/>
                </a:lnTo>
                <a:lnTo>
                  <a:pt x="2205609" y="0"/>
                </a:lnTo>
                <a:lnTo>
                  <a:pt x="2254140" y="6515"/>
                </a:lnTo>
                <a:lnTo>
                  <a:pt x="2297740" y="24906"/>
                </a:lnTo>
                <a:lnTo>
                  <a:pt x="2334672" y="53435"/>
                </a:lnTo>
                <a:lnTo>
                  <a:pt x="2363201" y="90367"/>
                </a:lnTo>
                <a:lnTo>
                  <a:pt x="2381592" y="133967"/>
                </a:lnTo>
                <a:lnTo>
                  <a:pt x="2388107" y="182499"/>
                </a:lnTo>
                <a:lnTo>
                  <a:pt x="2388107" y="3241929"/>
                </a:lnTo>
                <a:lnTo>
                  <a:pt x="2381592" y="3290447"/>
                </a:lnTo>
                <a:lnTo>
                  <a:pt x="2363201" y="3334043"/>
                </a:lnTo>
                <a:lnTo>
                  <a:pt x="2334672" y="3370978"/>
                </a:lnTo>
                <a:lnTo>
                  <a:pt x="2297740" y="3399513"/>
                </a:lnTo>
                <a:lnTo>
                  <a:pt x="2254140" y="3417909"/>
                </a:lnTo>
                <a:lnTo>
                  <a:pt x="2205609" y="3424428"/>
                </a:lnTo>
                <a:lnTo>
                  <a:pt x="182499" y="3424428"/>
                </a:lnTo>
                <a:lnTo>
                  <a:pt x="133980" y="3417909"/>
                </a:lnTo>
                <a:lnTo>
                  <a:pt x="90384" y="3399513"/>
                </a:lnTo>
                <a:lnTo>
                  <a:pt x="53449" y="3370978"/>
                </a:lnTo>
                <a:lnTo>
                  <a:pt x="24914" y="3334043"/>
                </a:lnTo>
                <a:lnTo>
                  <a:pt x="6518" y="3290447"/>
                </a:lnTo>
                <a:lnTo>
                  <a:pt x="0" y="3241929"/>
                </a:lnTo>
                <a:lnTo>
                  <a:pt x="0" y="18249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20723" y="5832754"/>
            <a:ext cx="1037590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 smtClean="0">
                <a:solidFill>
                  <a:srgbClr val="003399"/>
                </a:solidFill>
                <a:latin typeface="Arial"/>
                <a:cs typeface="Arial"/>
              </a:rPr>
              <a:t>ID:</a:t>
            </a:r>
            <a:r>
              <a:rPr lang="ru-RU" sz="1700" b="1" spc="-10" dirty="0" smtClean="0">
                <a:solidFill>
                  <a:srgbClr val="003399"/>
                </a:solidFill>
                <a:latin typeface="Arial"/>
                <a:cs typeface="Arial"/>
              </a:rPr>
              <a:t> 3694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D591D4D0-178F-100F-1DF4-97C4356FE2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628" t="1361" r="20044" b="76269"/>
          <a:stretch/>
        </p:blipFill>
        <p:spPr>
          <a:xfrm>
            <a:off x="164365" y="1278303"/>
            <a:ext cx="1195270" cy="98434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418963" y="1412027"/>
            <a:ext cx="1370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ru-RU" b="1" i="0" dirty="0" smtClean="0">
                <a:solidFill>
                  <a:srgbClr val="802B30"/>
                </a:solidFill>
                <a:effectLst/>
                <a:latin typeface="calibri" panose="020F0502020204030204" pitchFamily="34" charset="0"/>
              </a:rPr>
              <a:t>Библиотека</a:t>
            </a:r>
          </a:p>
          <a:p>
            <a:pPr algn="ctr"/>
            <a:r>
              <a:rPr lang="ru-RU" b="1" i="0" dirty="0" smtClean="0">
                <a:solidFill>
                  <a:srgbClr val="802B30"/>
                </a:solidFill>
                <a:effectLst/>
                <a:latin typeface="calibri" panose="020F0502020204030204" pitchFamily="34" charset="0"/>
              </a:rPr>
              <a:t>МЭШ</a:t>
            </a:r>
            <a:endParaRPr lang="ru-RU" b="1" i="0" dirty="0">
              <a:solidFill>
                <a:srgbClr val="802B3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611" y="247599"/>
            <a:ext cx="699643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Arial Black"/>
                <a:cs typeface="Arial Black"/>
              </a:rPr>
              <a:t>Цель</a:t>
            </a:r>
            <a:r>
              <a:rPr sz="2600" spc="-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FFFFFF"/>
                </a:solidFill>
                <a:latin typeface="Arial Black"/>
                <a:cs typeface="Arial Black"/>
              </a:rPr>
              <a:t>квалификационного</a:t>
            </a:r>
            <a:r>
              <a:rPr sz="2600" spc="-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FFFFFF"/>
                </a:solidFill>
                <a:latin typeface="Arial Black"/>
                <a:cs typeface="Arial Black"/>
              </a:rPr>
              <a:t>этапа</a:t>
            </a:r>
            <a:r>
              <a:rPr sz="2600" spc="-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FFFFFF"/>
                </a:solidFill>
                <a:latin typeface="Arial Black"/>
                <a:cs typeface="Arial Black"/>
              </a:rPr>
              <a:t>№</a:t>
            </a:r>
            <a:r>
              <a:rPr sz="2600" spc="-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ru-RU" sz="2600" spc="-50" dirty="0" smtClean="0">
                <a:solidFill>
                  <a:srgbClr val="FFFFFF"/>
                </a:solidFill>
                <a:latin typeface="Arial Black"/>
                <a:cs typeface="Arial Black"/>
              </a:rPr>
              <a:t>5</a:t>
            </a:r>
            <a:endParaRPr sz="2600" dirty="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4112" y="1408302"/>
            <a:ext cx="8072755" cy="5495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dirty="0">
                <a:solidFill>
                  <a:srgbClr val="00B0EE"/>
                </a:solidFill>
                <a:latin typeface="Arial"/>
                <a:cs typeface="Arial"/>
              </a:rPr>
              <a:t>ЦЕЛЬ</a:t>
            </a:r>
            <a:r>
              <a:rPr sz="1700" b="1" spc="-65" dirty="0">
                <a:solidFill>
                  <a:srgbClr val="00B0EE"/>
                </a:solidFill>
                <a:latin typeface="Arial"/>
                <a:cs typeface="Arial"/>
              </a:rPr>
              <a:t> </a:t>
            </a:r>
            <a:r>
              <a:rPr sz="1700" spc="445" dirty="0">
                <a:solidFill>
                  <a:srgbClr val="00B0EE"/>
                </a:solidFill>
                <a:latin typeface="Microsoft Sans Serif"/>
                <a:cs typeface="Microsoft Sans Serif"/>
              </a:rPr>
              <a:t>–</a:t>
            </a:r>
            <a:r>
              <a:rPr sz="1700" spc="-35" dirty="0">
                <a:solidFill>
                  <a:srgbClr val="00B0EE"/>
                </a:solidFill>
                <a:latin typeface="Microsoft Sans Serif"/>
                <a:cs typeface="Microsoft Sans Serif"/>
              </a:rPr>
              <a:t> </a:t>
            </a:r>
            <a:r>
              <a:rPr lang="ru-RU" sz="1700" dirty="0" smtClean="0">
                <a:solidFill>
                  <a:srgbClr val="00B0EE"/>
                </a:solidFill>
                <a:latin typeface="Microsoft Sans Serif"/>
                <a:cs typeface="Microsoft Sans Serif"/>
              </a:rPr>
              <a:t>разработка математической модели процесса, объекта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7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1084" y="1210055"/>
            <a:ext cx="539750" cy="609600"/>
            <a:chOff x="291084" y="1210055"/>
            <a:chExt cx="539750" cy="609600"/>
          </a:xfrm>
        </p:grpSpPr>
        <p:sp>
          <p:nvSpPr>
            <p:cNvPr id="6" name="object 6"/>
            <p:cNvSpPr/>
            <p:nvPr/>
          </p:nvSpPr>
          <p:spPr>
            <a:xfrm>
              <a:off x="291084" y="1210068"/>
              <a:ext cx="539750" cy="506095"/>
            </a:xfrm>
            <a:custGeom>
              <a:avLst/>
              <a:gdLst/>
              <a:ahLst/>
              <a:cxnLst/>
              <a:rect l="l" t="t" r="r" b="b"/>
              <a:pathLst>
                <a:path w="539750" h="506094">
                  <a:moveTo>
                    <a:pt x="97536" y="278879"/>
                  </a:moveTo>
                  <a:lnTo>
                    <a:pt x="0" y="278879"/>
                  </a:lnTo>
                  <a:lnTo>
                    <a:pt x="0" y="304787"/>
                  </a:lnTo>
                  <a:lnTo>
                    <a:pt x="97536" y="304787"/>
                  </a:lnTo>
                  <a:lnTo>
                    <a:pt x="97536" y="278879"/>
                  </a:lnTo>
                  <a:close/>
                </a:path>
                <a:path w="539750" h="506094">
                  <a:moveTo>
                    <a:pt x="157619" y="434581"/>
                  </a:moveTo>
                  <a:lnTo>
                    <a:pt x="138912" y="415912"/>
                  </a:lnTo>
                  <a:lnTo>
                    <a:pt x="69545" y="485254"/>
                  </a:lnTo>
                  <a:lnTo>
                    <a:pt x="88252" y="503923"/>
                  </a:lnTo>
                  <a:lnTo>
                    <a:pt x="157619" y="434581"/>
                  </a:lnTo>
                  <a:close/>
                </a:path>
                <a:path w="539750" h="506094">
                  <a:moveTo>
                    <a:pt x="159613" y="152133"/>
                  </a:moveTo>
                  <a:lnTo>
                    <a:pt x="84797" y="77330"/>
                  </a:lnTo>
                  <a:lnTo>
                    <a:pt x="67462" y="94729"/>
                  </a:lnTo>
                  <a:lnTo>
                    <a:pt x="142265" y="169532"/>
                  </a:lnTo>
                  <a:lnTo>
                    <a:pt x="159613" y="152133"/>
                  </a:lnTo>
                  <a:close/>
                </a:path>
                <a:path w="539750" h="506094">
                  <a:moveTo>
                    <a:pt x="281940" y="0"/>
                  </a:moveTo>
                  <a:lnTo>
                    <a:pt x="257556" y="0"/>
                  </a:lnTo>
                  <a:lnTo>
                    <a:pt x="257556" y="106667"/>
                  </a:lnTo>
                  <a:lnTo>
                    <a:pt x="281940" y="106667"/>
                  </a:lnTo>
                  <a:lnTo>
                    <a:pt x="281940" y="0"/>
                  </a:lnTo>
                  <a:close/>
                </a:path>
                <a:path w="539750" h="506094">
                  <a:moveTo>
                    <a:pt x="469785" y="97904"/>
                  </a:moveTo>
                  <a:lnTo>
                    <a:pt x="451091" y="79108"/>
                  </a:lnTo>
                  <a:lnTo>
                    <a:pt x="381711" y="148577"/>
                  </a:lnTo>
                  <a:lnTo>
                    <a:pt x="400418" y="167246"/>
                  </a:lnTo>
                  <a:lnTo>
                    <a:pt x="469785" y="97904"/>
                  </a:lnTo>
                  <a:close/>
                </a:path>
                <a:path w="539750" h="506094">
                  <a:moveTo>
                    <a:pt x="471855" y="488556"/>
                  </a:moveTo>
                  <a:lnTo>
                    <a:pt x="397052" y="413753"/>
                  </a:lnTo>
                  <a:lnTo>
                    <a:pt x="379704" y="431152"/>
                  </a:lnTo>
                  <a:lnTo>
                    <a:pt x="454520" y="505955"/>
                  </a:lnTo>
                  <a:lnTo>
                    <a:pt x="471855" y="488556"/>
                  </a:lnTo>
                  <a:close/>
                </a:path>
                <a:path w="539750" h="506094">
                  <a:moveTo>
                    <a:pt x="539496" y="278879"/>
                  </a:moveTo>
                  <a:lnTo>
                    <a:pt x="441960" y="278879"/>
                  </a:lnTo>
                  <a:lnTo>
                    <a:pt x="441960" y="304787"/>
                  </a:lnTo>
                  <a:lnTo>
                    <a:pt x="539496" y="304787"/>
                  </a:lnTo>
                  <a:lnTo>
                    <a:pt x="539496" y="27887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79" y="1700783"/>
              <a:ext cx="146304" cy="1188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1701" y="1276730"/>
              <a:ext cx="418465" cy="393700"/>
            </a:xfrm>
            <a:custGeom>
              <a:avLst/>
              <a:gdLst/>
              <a:ahLst/>
              <a:cxnLst/>
              <a:rect l="l" t="t" r="r" b="b"/>
              <a:pathLst>
                <a:path w="418465" h="393700">
                  <a:moveTo>
                    <a:pt x="55435" y="308610"/>
                  </a:moveTo>
                  <a:lnTo>
                    <a:pt x="45313" y="284226"/>
                  </a:lnTo>
                  <a:lnTo>
                    <a:pt x="0" y="302895"/>
                  </a:lnTo>
                  <a:lnTo>
                    <a:pt x="10121" y="327406"/>
                  </a:lnTo>
                  <a:lnTo>
                    <a:pt x="55435" y="308610"/>
                  </a:lnTo>
                  <a:close/>
                </a:path>
                <a:path w="418465" h="393700">
                  <a:moveTo>
                    <a:pt x="55549" y="140843"/>
                  </a:moveTo>
                  <a:lnTo>
                    <a:pt x="10223" y="122174"/>
                  </a:lnTo>
                  <a:lnTo>
                    <a:pt x="101" y="146558"/>
                  </a:lnTo>
                  <a:lnTo>
                    <a:pt x="45415" y="165354"/>
                  </a:lnTo>
                  <a:lnTo>
                    <a:pt x="55549" y="140843"/>
                  </a:lnTo>
                  <a:close/>
                </a:path>
                <a:path w="418465" h="393700">
                  <a:moveTo>
                    <a:pt x="155486" y="48895"/>
                  </a:moveTo>
                  <a:lnTo>
                    <a:pt x="135229" y="0"/>
                  </a:lnTo>
                  <a:lnTo>
                    <a:pt x="112572" y="9398"/>
                  </a:lnTo>
                  <a:lnTo>
                    <a:pt x="132829" y="58293"/>
                  </a:lnTo>
                  <a:lnTo>
                    <a:pt x="155486" y="48895"/>
                  </a:lnTo>
                  <a:close/>
                </a:path>
                <a:path w="418465" h="393700">
                  <a:moveTo>
                    <a:pt x="242658" y="287147"/>
                  </a:moveTo>
                  <a:lnTo>
                    <a:pt x="225145" y="268605"/>
                  </a:lnTo>
                  <a:lnTo>
                    <a:pt x="209130" y="285623"/>
                  </a:lnTo>
                  <a:lnTo>
                    <a:pt x="193116" y="268605"/>
                  </a:lnTo>
                  <a:lnTo>
                    <a:pt x="175602" y="287147"/>
                  </a:lnTo>
                  <a:lnTo>
                    <a:pt x="196938" y="309765"/>
                  </a:lnTo>
                  <a:lnTo>
                    <a:pt x="196938" y="393573"/>
                  </a:lnTo>
                  <a:lnTo>
                    <a:pt x="221322" y="393573"/>
                  </a:lnTo>
                  <a:lnTo>
                    <a:pt x="221322" y="309841"/>
                  </a:lnTo>
                  <a:lnTo>
                    <a:pt x="242658" y="287147"/>
                  </a:lnTo>
                  <a:close/>
                </a:path>
                <a:path w="418465" h="393700">
                  <a:moveTo>
                    <a:pt x="305523" y="9779"/>
                  </a:moveTo>
                  <a:lnTo>
                    <a:pt x="282867" y="381"/>
                  </a:lnTo>
                  <a:lnTo>
                    <a:pt x="262623" y="49276"/>
                  </a:lnTo>
                  <a:lnTo>
                    <a:pt x="285280" y="58547"/>
                  </a:lnTo>
                  <a:lnTo>
                    <a:pt x="305523" y="9779"/>
                  </a:lnTo>
                  <a:close/>
                </a:path>
                <a:path w="418465" h="393700">
                  <a:moveTo>
                    <a:pt x="343242" y="225171"/>
                  </a:moveTo>
                  <a:lnTo>
                    <a:pt x="336359" y="179222"/>
                  </a:lnTo>
                  <a:lnTo>
                    <a:pt x="317195" y="139268"/>
                  </a:lnTo>
                  <a:lnTo>
                    <a:pt x="287985" y="107746"/>
                  </a:lnTo>
                  <a:lnTo>
                    <a:pt x="250964" y="87071"/>
                  </a:lnTo>
                  <a:lnTo>
                    <a:pt x="208368" y="79629"/>
                  </a:lnTo>
                  <a:lnTo>
                    <a:pt x="165760" y="87071"/>
                  </a:lnTo>
                  <a:lnTo>
                    <a:pt x="128739" y="107746"/>
                  </a:lnTo>
                  <a:lnTo>
                    <a:pt x="99529" y="139268"/>
                  </a:lnTo>
                  <a:lnTo>
                    <a:pt x="80365" y="179222"/>
                  </a:lnTo>
                  <a:lnTo>
                    <a:pt x="73494" y="225171"/>
                  </a:lnTo>
                  <a:lnTo>
                    <a:pt x="76111" y="253873"/>
                  </a:lnTo>
                  <a:lnTo>
                    <a:pt x="83947" y="281038"/>
                  </a:lnTo>
                  <a:lnTo>
                    <a:pt x="96977" y="306565"/>
                  </a:lnTo>
                  <a:lnTo>
                    <a:pt x="123672" y="341655"/>
                  </a:lnTo>
                  <a:lnTo>
                    <a:pt x="129806" y="354507"/>
                  </a:lnTo>
                  <a:lnTo>
                    <a:pt x="133540" y="368681"/>
                  </a:lnTo>
                  <a:lnTo>
                    <a:pt x="134797" y="383921"/>
                  </a:lnTo>
                  <a:lnTo>
                    <a:pt x="134797" y="393573"/>
                  </a:lnTo>
                  <a:lnTo>
                    <a:pt x="159321" y="393573"/>
                  </a:lnTo>
                  <a:lnTo>
                    <a:pt x="159321" y="383921"/>
                  </a:lnTo>
                  <a:lnTo>
                    <a:pt x="157607" y="363512"/>
                  </a:lnTo>
                  <a:lnTo>
                    <a:pt x="152539" y="344525"/>
                  </a:lnTo>
                  <a:lnTo>
                    <a:pt x="144208" y="327202"/>
                  </a:lnTo>
                  <a:lnTo>
                    <a:pt x="132715" y="311785"/>
                  </a:lnTo>
                  <a:lnTo>
                    <a:pt x="117563" y="292061"/>
                  </a:lnTo>
                  <a:lnTo>
                    <a:pt x="106718" y="271005"/>
                  </a:lnTo>
                  <a:lnTo>
                    <a:pt x="100190" y="248691"/>
                  </a:lnTo>
                  <a:lnTo>
                    <a:pt x="98018" y="225171"/>
                  </a:lnTo>
                  <a:lnTo>
                    <a:pt x="106705" y="178866"/>
                  </a:lnTo>
                  <a:lnTo>
                    <a:pt x="130378" y="140995"/>
                  </a:lnTo>
                  <a:lnTo>
                    <a:pt x="165455" y="115430"/>
                  </a:lnTo>
                  <a:lnTo>
                    <a:pt x="208368" y="106045"/>
                  </a:lnTo>
                  <a:lnTo>
                    <a:pt x="251269" y="115430"/>
                  </a:lnTo>
                  <a:lnTo>
                    <a:pt x="286346" y="140995"/>
                  </a:lnTo>
                  <a:lnTo>
                    <a:pt x="310019" y="178866"/>
                  </a:lnTo>
                  <a:lnTo>
                    <a:pt x="318719" y="225171"/>
                  </a:lnTo>
                  <a:lnTo>
                    <a:pt x="316534" y="248691"/>
                  </a:lnTo>
                  <a:lnTo>
                    <a:pt x="310007" y="271005"/>
                  </a:lnTo>
                  <a:lnTo>
                    <a:pt x="299161" y="292061"/>
                  </a:lnTo>
                  <a:lnTo>
                    <a:pt x="284022" y="311785"/>
                  </a:lnTo>
                  <a:lnTo>
                    <a:pt x="272516" y="327202"/>
                  </a:lnTo>
                  <a:lnTo>
                    <a:pt x="264185" y="344525"/>
                  </a:lnTo>
                  <a:lnTo>
                    <a:pt x="259118" y="363512"/>
                  </a:lnTo>
                  <a:lnTo>
                    <a:pt x="257416" y="383921"/>
                  </a:lnTo>
                  <a:lnTo>
                    <a:pt x="257416" y="393573"/>
                  </a:lnTo>
                  <a:lnTo>
                    <a:pt x="281940" y="393573"/>
                  </a:lnTo>
                  <a:lnTo>
                    <a:pt x="281940" y="383921"/>
                  </a:lnTo>
                  <a:lnTo>
                    <a:pt x="283210" y="368681"/>
                  </a:lnTo>
                  <a:lnTo>
                    <a:pt x="286956" y="354507"/>
                  </a:lnTo>
                  <a:lnTo>
                    <a:pt x="293103" y="341655"/>
                  </a:lnTo>
                  <a:lnTo>
                    <a:pt x="319697" y="306565"/>
                  </a:lnTo>
                  <a:lnTo>
                    <a:pt x="332740" y="281038"/>
                  </a:lnTo>
                  <a:lnTo>
                    <a:pt x="340601" y="253873"/>
                  </a:lnTo>
                  <a:lnTo>
                    <a:pt x="343242" y="225171"/>
                  </a:lnTo>
                  <a:close/>
                </a:path>
                <a:path w="418465" h="393700">
                  <a:moveTo>
                    <a:pt x="417906" y="146685"/>
                  </a:moveTo>
                  <a:lnTo>
                    <a:pt x="407784" y="122174"/>
                  </a:lnTo>
                  <a:lnTo>
                    <a:pt x="362470" y="140970"/>
                  </a:lnTo>
                  <a:lnTo>
                    <a:pt x="372592" y="165354"/>
                  </a:lnTo>
                  <a:lnTo>
                    <a:pt x="417906" y="146685"/>
                  </a:lnTo>
                  <a:close/>
                </a:path>
                <a:path w="418465" h="393700">
                  <a:moveTo>
                    <a:pt x="418134" y="302895"/>
                  </a:moveTo>
                  <a:lnTo>
                    <a:pt x="372808" y="284099"/>
                  </a:lnTo>
                  <a:lnTo>
                    <a:pt x="362686" y="308610"/>
                  </a:lnTo>
                  <a:lnTo>
                    <a:pt x="408012" y="327406"/>
                  </a:lnTo>
                  <a:lnTo>
                    <a:pt x="418134" y="30289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04112" y="2350465"/>
            <a:ext cx="9282888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700" spc="-25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Уметь</a:t>
            </a:r>
            <a:r>
              <a:rPr sz="1700" spc="-60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lang="ru-RU" sz="1700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создавать </a:t>
            </a:r>
            <a:r>
              <a:rPr lang="ru-RU" sz="1700" spc="-20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случайное испытание с управляемыми  параметром свойствами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101" y="2245867"/>
            <a:ext cx="369570" cy="37933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ts val="5735"/>
              </a:lnSpc>
              <a:spcBef>
                <a:spcPts val="100"/>
              </a:spcBef>
            </a:pPr>
            <a:r>
              <a:rPr sz="4800" b="1" spc="-50" dirty="0">
                <a:solidFill>
                  <a:srgbClr val="BCDFF8"/>
                </a:solidFill>
                <a:latin typeface="Arial"/>
                <a:cs typeface="Arial"/>
              </a:rPr>
              <a:t>1</a:t>
            </a:r>
            <a:endParaRPr sz="4800" dirty="0">
              <a:latin typeface="Arial"/>
              <a:cs typeface="Arial"/>
            </a:endParaRPr>
          </a:p>
          <a:p>
            <a:pPr marL="17145">
              <a:lnSpc>
                <a:spcPts val="5735"/>
              </a:lnSpc>
            </a:pPr>
            <a:r>
              <a:rPr sz="4800" b="1" spc="-50" dirty="0">
                <a:solidFill>
                  <a:srgbClr val="BCDFF8"/>
                </a:solidFill>
                <a:latin typeface="Arial"/>
                <a:cs typeface="Arial"/>
              </a:rPr>
              <a:t>2</a:t>
            </a:r>
            <a:endParaRPr sz="4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4800" b="1" spc="-50" dirty="0">
                <a:solidFill>
                  <a:srgbClr val="BCDFF8"/>
                </a:solidFill>
                <a:latin typeface="Arial"/>
                <a:cs typeface="Arial"/>
              </a:rPr>
              <a:t>3</a:t>
            </a:r>
            <a:endParaRPr sz="4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4800" b="1" spc="-50" dirty="0" smtClean="0">
                <a:solidFill>
                  <a:srgbClr val="BCDFF8"/>
                </a:solidFill>
                <a:latin typeface="Arial"/>
                <a:cs typeface="Arial"/>
              </a:rPr>
              <a:t>4</a:t>
            </a:r>
            <a:endParaRPr lang="ru-RU" sz="4800" b="1" spc="-50" dirty="0" smtClean="0">
              <a:solidFill>
                <a:srgbClr val="BCDFF8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lang="ru-RU" sz="4800" b="1" spc="-50" dirty="0">
                <a:solidFill>
                  <a:srgbClr val="BCDFF8"/>
                </a:solidFill>
                <a:latin typeface="Arial"/>
                <a:cs typeface="Arial"/>
              </a:rPr>
              <a:t>5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4112" y="3110230"/>
            <a:ext cx="8978088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700" spc="-25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Уметь</a:t>
            </a:r>
            <a:r>
              <a:rPr sz="1700" spc="-50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lang="ru-RU" sz="1700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задавать функцию от случайного испытания, соответствующую вопросу задачи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4112" y="4582016"/>
            <a:ext cx="7932413" cy="273152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330"/>
              </a:spcBef>
            </a:pPr>
            <a:r>
              <a:rPr lang="ru-RU" sz="1700" spc="-25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Уметь</a:t>
            </a:r>
            <a:r>
              <a:rPr sz="1700" spc="-75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lang="ru-RU" sz="1700" spc="-10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вычислять вероятность события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4112" y="3850894"/>
            <a:ext cx="9359088" cy="25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9"/>
              </a:lnSpc>
              <a:spcBef>
                <a:spcPts val="100"/>
              </a:spcBef>
            </a:pPr>
            <a:r>
              <a:rPr lang="ru-RU" sz="1700" spc="-25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Уметь</a:t>
            </a:r>
            <a:r>
              <a:rPr sz="1700" spc="-70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lang="ru-RU" sz="1700" spc="-10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строить график частоты события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16" name="object 12"/>
          <p:cNvSpPr txBox="1"/>
          <p:nvPr/>
        </p:nvSpPr>
        <p:spPr>
          <a:xfrm>
            <a:off x="1004111" y="5339826"/>
            <a:ext cx="7932413" cy="273152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330"/>
              </a:spcBef>
            </a:pPr>
            <a:r>
              <a:rPr lang="ru-RU" sz="1700" spc="-25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Уметь</a:t>
            </a:r>
            <a:r>
              <a:rPr sz="1700" spc="-75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lang="ru-RU" sz="1700" spc="-10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анализировать</a:t>
            </a:r>
            <a:r>
              <a:rPr sz="1700" spc="-65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 </a:t>
            </a:r>
            <a:r>
              <a:rPr lang="ru-RU" sz="1700" spc="-65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и делать выводы из </a:t>
            </a:r>
            <a:r>
              <a:rPr lang="ru-RU" sz="1700" spc="-35" dirty="0" smtClean="0">
                <a:solidFill>
                  <a:srgbClr val="003399"/>
                </a:solidFill>
                <a:latin typeface="Microsoft Sans Serif"/>
                <a:cs typeface="Microsoft Sans Serif"/>
              </a:rPr>
              <a:t>результатов эксперимента</a:t>
            </a:r>
            <a:endParaRPr sz="17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351" y="1074418"/>
            <a:ext cx="4905375" cy="5537004"/>
          </a:xfrm>
          <a:prstGeom prst="rect">
            <a:avLst/>
          </a:prstGeom>
        </p:spPr>
      </p:pic>
      <p:sp>
        <p:nvSpPr>
          <p:cNvPr id="15" name="object 2"/>
          <p:cNvSpPr txBox="1">
            <a:spLocks/>
          </p:cNvSpPr>
          <p:nvPr/>
        </p:nvSpPr>
        <p:spPr>
          <a:xfrm>
            <a:off x="130251" y="223265"/>
            <a:ext cx="9705975" cy="4486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52400">
              <a:spcBef>
                <a:spcPts val="100"/>
              </a:spcBef>
            </a:pPr>
            <a:r>
              <a:rPr lang="ru-RU" smtClean="0"/>
              <a:t>Задание</a:t>
            </a:r>
            <a:r>
              <a:rPr lang="ru-RU" spc="-60" smtClean="0"/>
              <a:t> </a:t>
            </a:r>
            <a:r>
              <a:rPr lang="ru-RU" smtClean="0"/>
              <a:t>для</a:t>
            </a:r>
            <a:r>
              <a:rPr lang="ru-RU" spc="-25" smtClean="0"/>
              <a:t> </a:t>
            </a:r>
            <a:r>
              <a:rPr lang="ru-RU" smtClean="0"/>
              <a:t>обучающихся</a:t>
            </a:r>
            <a:r>
              <a:rPr lang="ru-RU" spc="-65" smtClean="0"/>
              <a:t> </a:t>
            </a:r>
            <a:r>
              <a:rPr lang="ru-RU" smtClean="0"/>
              <a:t>инженерного</a:t>
            </a:r>
            <a:r>
              <a:rPr lang="ru-RU" spc="-65" smtClean="0"/>
              <a:t> </a:t>
            </a:r>
            <a:r>
              <a:rPr lang="ru-RU" spc="-10" smtClean="0"/>
              <a:t>класса</a:t>
            </a:r>
            <a:endParaRPr lang="ru-RU"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7159" t="23045" r="7831" b="1235"/>
          <a:stretch/>
        </p:blipFill>
        <p:spPr>
          <a:xfrm>
            <a:off x="3990976" y="2226043"/>
            <a:ext cx="7576572" cy="3668656"/>
          </a:xfrm>
          <a:prstGeom prst="rect">
            <a:avLst/>
          </a:prstGeom>
        </p:spPr>
      </p:pic>
      <p:sp>
        <p:nvSpPr>
          <p:cNvPr id="24" name="object 7"/>
          <p:cNvSpPr/>
          <p:nvPr/>
        </p:nvSpPr>
        <p:spPr>
          <a:xfrm>
            <a:off x="4038600" y="2209799"/>
            <a:ext cx="7560000" cy="3733801"/>
          </a:xfrm>
          <a:prstGeom prst="roundRect">
            <a:avLst>
              <a:gd name="adj" fmla="val 6726"/>
            </a:avLst>
          </a:pr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25" name="Группа 24"/>
          <p:cNvGrpSpPr/>
          <p:nvPr/>
        </p:nvGrpSpPr>
        <p:grpSpPr>
          <a:xfrm>
            <a:off x="3639185" y="1131950"/>
            <a:ext cx="3371215" cy="617855"/>
            <a:chOff x="4087121" y="1131950"/>
            <a:chExt cx="3371215" cy="617855"/>
          </a:xfrm>
        </p:grpSpPr>
        <p:grpSp>
          <p:nvGrpSpPr>
            <p:cNvPr id="5" name="object 5"/>
            <p:cNvGrpSpPr/>
            <p:nvPr/>
          </p:nvGrpSpPr>
          <p:grpSpPr>
            <a:xfrm>
              <a:off x="4087121" y="1131950"/>
              <a:ext cx="3371215" cy="617855"/>
              <a:chOff x="4084311" y="1178007"/>
              <a:chExt cx="3371215" cy="617855"/>
            </a:xfrm>
          </p:grpSpPr>
          <p:pic>
            <p:nvPicPr>
              <p:cNvPr id="6" name="object 6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84311" y="1178007"/>
                <a:ext cx="3371104" cy="592903"/>
              </a:xfrm>
              <a:prstGeom prst="rect">
                <a:avLst/>
              </a:prstGeom>
            </p:spPr>
          </p:pic>
          <p:pic>
            <p:nvPicPr>
              <p:cNvPr id="7" name="object 7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56532" y="1208531"/>
                <a:ext cx="3023616" cy="586739"/>
              </a:xfrm>
              <a:prstGeom prst="rect">
                <a:avLst/>
              </a:prstGeom>
            </p:spPr>
          </p:pic>
          <p:pic>
            <p:nvPicPr>
              <p:cNvPr id="8" name="object 8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01084" y="1185671"/>
                <a:ext cx="3282695" cy="513588"/>
              </a:xfrm>
              <a:prstGeom prst="rect">
                <a:avLst/>
              </a:prstGeom>
            </p:spPr>
          </p:pic>
        </p:grpSp>
        <p:sp>
          <p:nvSpPr>
            <p:cNvPr id="9" name="object 9"/>
            <p:cNvSpPr txBox="1"/>
            <p:nvPr/>
          </p:nvSpPr>
          <p:spPr>
            <a:xfrm>
              <a:off x="4438912" y="1222940"/>
              <a:ext cx="26676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ru-RU" sz="1800" spc="-10" dirty="0" smtClean="0">
                  <a:solidFill>
                    <a:srgbClr val="FFFFFF"/>
                  </a:solidFill>
                  <a:latin typeface="Calibri"/>
                  <a:cs typeface="Calibri"/>
                </a:rPr>
                <a:t>Подготовка</a:t>
              </a:r>
              <a:endParaRPr sz="1800" dirty="0">
                <a:latin typeface="Calibri"/>
                <a:cs typeface="Calibri"/>
              </a:endParaRPr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76" y="2286000"/>
            <a:ext cx="2295525" cy="3533775"/>
          </a:xfrm>
          <a:prstGeom prst="rect">
            <a:avLst/>
          </a:prstGeom>
        </p:spPr>
      </p:pic>
      <p:sp>
        <p:nvSpPr>
          <p:cNvPr id="21" name="object 7"/>
          <p:cNvSpPr/>
          <p:nvPr/>
        </p:nvSpPr>
        <p:spPr>
          <a:xfrm>
            <a:off x="553120" y="2209800"/>
            <a:ext cx="2388235" cy="3733800"/>
          </a:xfrm>
          <a:custGeom>
            <a:avLst/>
            <a:gdLst/>
            <a:ahLst/>
            <a:cxnLst/>
            <a:rect l="l" t="t" r="r" b="b"/>
            <a:pathLst>
              <a:path w="2388235" h="3424554">
                <a:moveTo>
                  <a:pt x="0" y="182499"/>
                </a:moveTo>
                <a:lnTo>
                  <a:pt x="6518" y="133967"/>
                </a:lnTo>
                <a:lnTo>
                  <a:pt x="24914" y="90367"/>
                </a:lnTo>
                <a:lnTo>
                  <a:pt x="53449" y="53435"/>
                </a:lnTo>
                <a:lnTo>
                  <a:pt x="90384" y="24906"/>
                </a:lnTo>
                <a:lnTo>
                  <a:pt x="133980" y="6515"/>
                </a:lnTo>
                <a:lnTo>
                  <a:pt x="182499" y="0"/>
                </a:lnTo>
                <a:lnTo>
                  <a:pt x="2205609" y="0"/>
                </a:lnTo>
                <a:lnTo>
                  <a:pt x="2254140" y="6515"/>
                </a:lnTo>
                <a:lnTo>
                  <a:pt x="2297740" y="24906"/>
                </a:lnTo>
                <a:lnTo>
                  <a:pt x="2334672" y="53435"/>
                </a:lnTo>
                <a:lnTo>
                  <a:pt x="2363201" y="90367"/>
                </a:lnTo>
                <a:lnTo>
                  <a:pt x="2381592" y="133967"/>
                </a:lnTo>
                <a:lnTo>
                  <a:pt x="2388107" y="182499"/>
                </a:lnTo>
                <a:lnTo>
                  <a:pt x="2388107" y="3241929"/>
                </a:lnTo>
                <a:lnTo>
                  <a:pt x="2381592" y="3290447"/>
                </a:lnTo>
                <a:lnTo>
                  <a:pt x="2363201" y="3334043"/>
                </a:lnTo>
                <a:lnTo>
                  <a:pt x="2334672" y="3370978"/>
                </a:lnTo>
                <a:lnTo>
                  <a:pt x="2297740" y="3399513"/>
                </a:lnTo>
                <a:lnTo>
                  <a:pt x="2254140" y="3417909"/>
                </a:lnTo>
                <a:lnTo>
                  <a:pt x="2205609" y="3424428"/>
                </a:lnTo>
                <a:lnTo>
                  <a:pt x="182499" y="3424428"/>
                </a:lnTo>
                <a:lnTo>
                  <a:pt x="133980" y="3417909"/>
                </a:lnTo>
                <a:lnTo>
                  <a:pt x="90384" y="3399513"/>
                </a:lnTo>
                <a:lnTo>
                  <a:pt x="53449" y="3370978"/>
                </a:lnTo>
                <a:lnTo>
                  <a:pt x="24914" y="3334043"/>
                </a:lnTo>
                <a:lnTo>
                  <a:pt x="6518" y="3290447"/>
                </a:lnTo>
                <a:lnTo>
                  <a:pt x="0" y="3241929"/>
                </a:lnTo>
                <a:lnTo>
                  <a:pt x="0" y="18249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Стрелка вправо 21"/>
          <p:cNvSpPr/>
          <p:nvPr/>
        </p:nvSpPr>
        <p:spPr>
          <a:xfrm>
            <a:off x="3104888" y="3848099"/>
            <a:ext cx="857512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14800" y="1123708"/>
            <a:ext cx="3371215" cy="617855"/>
            <a:chOff x="4084311" y="1178007"/>
            <a:chExt cx="3371215" cy="6178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1" y="1178007"/>
              <a:ext cx="3371104" cy="592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6532" y="1208531"/>
              <a:ext cx="3023616" cy="586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1084" y="1185671"/>
              <a:ext cx="3282695" cy="5135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8912" y="1222940"/>
            <a:ext cx="266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Выполнение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эксперимента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1724275"/>
            <a:ext cx="5932626" cy="4835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477000" y="260862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Выбор панели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Прямая со стрелкой 12"/>
          <p:cNvCxnSpPr>
            <a:stCxn id="11" idx="0"/>
          </p:cNvCxnSpPr>
          <p:nvPr/>
        </p:nvCxnSpPr>
        <p:spPr>
          <a:xfrm flipH="1" flipV="1">
            <a:off x="7162800" y="2040112"/>
            <a:ext cx="190500" cy="5685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3900" y="242275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Выбор испытания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0"/>
          </p:cNvCxnSpPr>
          <p:nvPr/>
        </p:nvCxnSpPr>
        <p:spPr>
          <a:xfrm flipV="1">
            <a:off x="1809750" y="1887712"/>
            <a:ext cx="1390650" cy="53503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24200" y="2654790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Операции с испытанием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57200" y="5908707"/>
            <a:ext cx="1817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i="0" strike="noStrike" dirty="0" smtClean="0">
                <a:solidFill>
                  <a:schemeClr val="accent6">
                    <a:lumMod val="75000"/>
                  </a:schemeClr>
                </a:solidFill>
                <a:effectLst/>
                <a:latin typeface="AlegreyaSans"/>
              </a:rPr>
              <a:t>Руководство пользователя</a:t>
            </a:r>
            <a:endParaRPr lang="ru-RU" i="0" dirty="0">
              <a:solidFill>
                <a:schemeClr val="accent6">
                  <a:lumMod val="75000"/>
                </a:schemeClr>
              </a:solidFill>
              <a:effectLst/>
              <a:latin typeface="AlegreyaSans"/>
            </a:endParaRPr>
          </a:p>
        </p:txBody>
      </p:sp>
      <p:cxnSp>
        <p:nvCxnSpPr>
          <p:cNvPr id="20" name="Прямая со стрелкой 19"/>
          <p:cNvCxnSpPr>
            <a:stCxn id="17" idx="0"/>
          </p:cNvCxnSpPr>
          <p:nvPr/>
        </p:nvCxnSpPr>
        <p:spPr>
          <a:xfrm flipH="1" flipV="1">
            <a:off x="4076700" y="2040112"/>
            <a:ext cx="133350" cy="61467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14" idx="3"/>
          </p:cNvCxnSpPr>
          <p:nvPr/>
        </p:nvCxnSpPr>
        <p:spPr>
          <a:xfrm>
            <a:off x="2275197" y="6231873"/>
            <a:ext cx="849003" cy="2041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/>
          <p:cNvSpPr/>
          <p:nvPr/>
        </p:nvSpPr>
        <p:spPr>
          <a:xfrm>
            <a:off x="3429000" y="1724180"/>
            <a:ext cx="1009912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6805681" y="1722068"/>
            <a:ext cx="1009912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 descr="Picture background"/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553" y="1948093"/>
            <a:ext cx="438150" cy="514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Материалы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30" dirty="0"/>
              <a:t> </a:t>
            </a:r>
            <a:r>
              <a:rPr dirty="0"/>
              <a:t>обучающихся</a:t>
            </a:r>
            <a:r>
              <a:rPr spc="-60" dirty="0"/>
              <a:t> </a:t>
            </a:r>
            <a:r>
              <a:rPr dirty="0"/>
              <a:t>инженерного</a:t>
            </a:r>
            <a:r>
              <a:rPr spc="-60" dirty="0"/>
              <a:t> </a:t>
            </a:r>
            <a:r>
              <a:rPr spc="-10" dirty="0"/>
              <a:t>класса</a:t>
            </a:r>
          </a:p>
        </p:txBody>
      </p:sp>
      <p:sp>
        <p:nvSpPr>
          <p:cNvPr id="3" name="object 3"/>
          <p:cNvSpPr/>
          <p:nvPr/>
        </p:nvSpPr>
        <p:spPr>
          <a:xfrm>
            <a:off x="11734038" y="624916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59">
                <a:moveTo>
                  <a:pt x="0" y="43942"/>
                </a:moveTo>
                <a:lnTo>
                  <a:pt x="3454" y="26837"/>
                </a:lnTo>
                <a:lnTo>
                  <a:pt x="12874" y="12869"/>
                </a:lnTo>
                <a:lnTo>
                  <a:pt x="26842" y="3453"/>
                </a:lnTo>
                <a:lnTo>
                  <a:pt x="43941" y="0"/>
                </a:lnTo>
                <a:lnTo>
                  <a:pt x="219709" y="0"/>
                </a:lnTo>
                <a:lnTo>
                  <a:pt x="236809" y="3453"/>
                </a:lnTo>
                <a:lnTo>
                  <a:pt x="250777" y="12869"/>
                </a:lnTo>
                <a:lnTo>
                  <a:pt x="260197" y="26837"/>
                </a:lnTo>
                <a:lnTo>
                  <a:pt x="263651" y="43942"/>
                </a:lnTo>
                <a:lnTo>
                  <a:pt x="263651" y="219709"/>
                </a:lnTo>
                <a:lnTo>
                  <a:pt x="260197" y="236814"/>
                </a:lnTo>
                <a:lnTo>
                  <a:pt x="250777" y="250782"/>
                </a:lnTo>
                <a:lnTo>
                  <a:pt x="236809" y="260198"/>
                </a:lnTo>
                <a:lnTo>
                  <a:pt x="219709" y="263652"/>
                </a:lnTo>
                <a:lnTo>
                  <a:pt x="43941" y="263652"/>
                </a:lnTo>
                <a:lnTo>
                  <a:pt x="26842" y="260198"/>
                </a:lnTo>
                <a:lnTo>
                  <a:pt x="12874" y="250782"/>
                </a:lnTo>
                <a:lnTo>
                  <a:pt x="3454" y="236814"/>
                </a:lnTo>
                <a:lnTo>
                  <a:pt x="0" y="219709"/>
                </a:lnTo>
                <a:lnTo>
                  <a:pt x="0" y="43942"/>
                </a:lnTo>
                <a:close/>
              </a:path>
            </a:pathLst>
          </a:custGeom>
          <a:ln w="19812">
            <a:solidFill>
              <a:srgbClr val="829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71" y="129539"/>
            <a:ext cx="943355" cy="9448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14800" y="1123708"/>
            <a:ext cx="3371215" cy="617855"/>
            <a:chOff x="4084311" y="1178007"/>
            <a:chExt cx="3371215" cy="6178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1" y="1178007"/>
              <a:ext cx="3371104" cy="592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6532" y="1208531"/>
              <a:ext cx="3023616" cy="586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1084" y="1185671"/>
              <a:ext cx="3282695" cy="5135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8912" y="1222940"/>
            <a:ext cx="266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Выполнение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эксперимента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918" y="1739472"/>
            <a:ext cx="5617716" cy="45972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389" y="1763832"/>
            <a:ext cx="5575235" cy="4540046"/>
          </a:xfrm>
          <a:prstGeom prst="rect">
            <a:avLst/>
          </a:prstGeom>
        </p:spPr>
      </p:pic>
      <p:sp>
        <p:nvSpPr>
          <p:cNvPr id="14" name="Скругленный прямоугольник 13"/>
          <p:cNvSpPr/>
          <p:nvPr/>
        </p:nvSpPr>
        <p:spPr>
          <a:xfrm>
            <a:off x="457200" y="2667000"/>
            <a:ext cx="1219200" cy="222941"/>
          </a:xfrm>
          <a:prstGeom prst="round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074918" y="2020979"/>
            <a:ext cx="249682" cy="222941"/>
          </a:xfrm>
          <a:prstGeom prst="round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10744199" y="4343400"/>
            <a:ext cx="609601" cy="228600"/>
          </a:xfrm>
          <a:prstGeom prst="round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10744198" y="3048000"/>
            <a:ext cx="609601" cy="228600"/>
          </a:xfrm>
          <a:prstGeom prst="round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27" y="2754070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59" y="2132449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Рисунок 22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194742"/>
            <a:ext cx="438150" cy="5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Рисунок 23" descr="Picture background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214" y="2097744"/>
            <a:ext cx="438150" cy="51498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Скругленный прямоугольник 24"/>
          <p:cNvSpPr/>
          <p:nvPr/>
        </p:nvSpPr>
        <p:spPr>
          <a:xfrm>
            <a:off x="11434582" y="1992363"/>
            <a:ext cx="258052" cy="299141"/>
          </a:xfrm>
          <a:prstGeom prst="round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88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1042</TotalTime>
  <Words>459</Words>
  <Application>Microsoft Office PowerPoint</Application>
  <PresentationFormat>Широкоэкранный</PresentationFormat>
  <Paragraphs>135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AlegreyaSans</vt:lpstr>
      <vt:lpstr>Arial</vt:lpstr>
      <vt:lpstr>Arial Black</vt:lpstr>
      <vt:lpstr>Arial MT</vt:lpstr>
      <vt:lpstr>Calibri</vt:lpstr>
      <vt:lpstr>Calibri</vt:lpstr>
      <vt:lpstr>Microsoft Sans Serif</vt:lpstr>
      <vt:lpstr>Times New Roman</vt:lpstr>
      <vt:lpstr>Wingdings</vt:lpstr>
      <vt:lpstr>Office Theme</vt:lpstr>
      <vt:lpstr>Организация турнира КИБЕР-БОЙ. Квалификационный этап № 5</vt:lpstr>
      <vt:lpstr>Презентация PowerPoint</vt:lpstr>
      <vt:lpstr>Сроки квалификационного этапа № 5</vt:lpstr>
      <vt:lpstr>Используемые лаборатории</vt:lpstr>
      <vt:lpstr>Презентация PowerPoint</vt:lpstr>
      <vt:lpstr>Презентация PowerPoint</vt:lpstr>
      <vt:lpstr>Материалы для обучающихся инженерного класса</vt:lpstr>
      <vt:lpstr>Материалы для обучающихся инженерного класса</vt:lpstr>
      <vt:lpstr>Материалы для обучающихся инженерного класса</vt:lpstr>
      <vt:lpstr>Материалы для обучающихся инженерного класса</vt:lpstr>
      <vt:lpstr>Материалы для обучающихся инженерного класса</vt:lpstr>
      <vt:lpstr>Материалы для обучающихся инженерного класса</vt:lpstr>
      <vt:lpstr>Материалы для обучающихся инженерного класса</vt:lpstr>
      <vt:lpstr>Материалы для обучающихся инженерного класса</vt:lpstr>
      <vt:lpstr>Материалы для обучающихся инженерного класса</vt:lpstr>
      <vt:lpstr>Материалы для обучающихся инженерного класса</vt:lpstr>
      <vt:lpstr>Материалы для обучающихся инженерного класса</vt:lpstr>
      <vt:lpstr>Предоставление отчетных материалов</vt:lpstr>
      <vt:lpstr>Предоставление отчетных материалов</vt:lpstr>
      <vt:lpstr>Предоставление отчетных материалов</vt:lpstr>
      <vt:lpstr>Материалы для обучающихся инженерного класса</vt:lpstr>
      <vt:lpstr>Предоставление отчетных материалов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Редактор</dc:creator>
  <cp:lastModifiedBy>Юлия Михайловна Петрищевская</cp:lastModifiedBy>
  <cp:revision>45</cp:revision>
  <dcterms:created xsi:type="dcterms:W3CDTF">2025-03-31T14:01:11Z</dcterms:created>
  <dcterms:modified xsi:type="dcterms:W3CDTF">2025-04-03T13:25:35Z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2025-03-31T00:00:00Z</vt:filetime>
  </property>
  <property fmtid="{D5CDD505-2E9C-101B-9397-08002B2CF9AE}" pid="5" name="Producer">
    <vt:lpwstr>Microsoft® PowerPoint® 2013</vt:lpwstr>
  </property>
</Properties>
</file>